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0"/>
  </p:notesMasterIdLst>
  <p:sldIdLst>
    <p:sldId id="256" r:id="rId2"/>
    <p:sldId id="463" r:id="rId3"/>
    <p:sldId id="502" r:id="rId4"/>
    <p:sldId id="503" r:id="rId5"/>
    <p:sldId id="497" r:id="rId6"/>
    <p:sldId id="486" r:id="rId7"/>
    <p:sldId id="504" r:id="rId8"/>
    <p:sldId id="419" r:id="rId9"/>
    <p:sldId id="505" r:id="rId10"/>
    <p:sldId id="483" r:id="rId11"/>
    <p:sldId id="484" r:id="rId12"/>
    <p:sldId id="485" r:id="rId13"/>
    <p:sldId id="490" r:id="rId14"/>
    <p:sldId id="477" r:id="rId15"/>
    <p:sldId id="399" r:id="rId16"/>
    <p:sldId id="409" r:id="rId17"/>
    <p:sldId id="481" r:id="rId18"/>
    <p:sldId id="48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61" autoAdjust="0"/>
    <p:restoredTop sz="95326" autoAdjust="0"/>
  </p:normalViewPr>
  <p:slideViewPr>
    <p:cSldViewPr snapToGrid="0">
      <p:cViewPr varScale="1">
        <p:scale>
          <a:sx n="87" d="100"/>
          <a:sy n="87" d="100"/>
        </p:scale>
        <p:origin x="350"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9/4/2021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dirty="0"/>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dirty="0"/>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9/4/2021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9/4/2021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9/4/2021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9/4/2021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9/4/2021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9/4/2021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9/4/2021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dirty="0"/>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1.xml"/><Relationship Id="rId6" Type="http://schemas.openxmlformats.org/officeDocument/2006/relationships/hyperlink" Target="https://github.com/soyuztechnologies/MouriTechUI5Fiori/blob/master/Day%204/jQuery%20Exercise/reusejs.txt" TargetMode="External"/><Relationship Id="rId5" Type="http://schemas.openxmlformats.org/officeDocument/2006/relationships/hyperlink" Target="https://github.com/soyuztechnologies/MouriTechUI5Fiori/blob/master/Day%204/jQuery%20Exercise/index.txt" TargetMode="Externa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1.tiff"/><Relationship Id="rId5" Type="http://schemas.openxmlformats.org/officeDocument/2006/relationships/image" Target="../media/image20.tiff"/><Relationship Id="rId10" Type="http://schemas.openxmlformats.org/officeDocument/2006/relationships/image" Target="../media/image2.png"/><Relationship Id="rId4" Type="http://schemas.openxmlformats.org/officeDocument/2006/relationships/image" Target="../media/image19.tiff"/><Relationship Id="rId9" Type="http://schemas.openxmlformats.org/officeDocument/2006/relationships/hyperlink" Target="https://anubhavtrainings.com/"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4.jpg"/><Relationship Id="rId7" Type="http://schemas.openxmlformats.org/officeDocument/2006/relationships/image" Target="../media/image2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developer.mozilla.org/en-US/docs/Glossary/Boolean"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developer.mozilla.org/en-US/docs/Web/JavaScript/Reference/Global_Objects/undefined" TargetMode="External"/><Relationship Id="rId4" Type="http://schemas.openxmlformats.org/officeDocument/2006/relationships/hyperlink" Target="https://developer.mozilla.org/en-US/docs/Web/JavaScript/Reference/Global_Objects/nul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soyuztechnologies/MouriTechUI5Fiori/blob/master/Day%204/singleFunction%20exercise/index.txt" TargetMode="External"/><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hyperlink" Target="https://github.com/soyuztechnologies/MouriTechUI5Fiori/blob/master/Day%204/singleFunction%20exercise/reuse.tx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github.com/soyuztechnologies/MouriTechUI5Fiori/blob/master/Day%204/multiplefunctionExercise/reuse.txt" TargetMode="External"/><Relationship Id="rId4" Type="http://schemas.openxmlformats.org/officeDocument/2006/relationships/hyperlink" Target="https://github.com/soyuztechnologies/MouriTechUI5Fiori/blob/master/Day%204/multiplefunctionExercise/index.txt"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jsonlint.com/"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84A8F6C7-2184-4B3C-A4E7-94D081449B93}"/>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0" name="TextBox 3">
            <a:extLst>
              <a:ext uri="{FF2B5EF4-FFF2-40B4-BE49-F238E27FC236}">
                <a16:creationId xmlns:a16="http://schemas.microsoft.com/office/drawing/2014/main" id="{67845579-6231-4039-BF83-B292DE4504D0}"/>
              </a:ext>
            </a:extLst>
          </p:cNvPr>
          <p:cNvSpPr txBox="1"/>
          <p:nvPr/>
        </p:nvSpPr>
        <p:spPr>
          <a:xfrm>
            <a:off x="122712" y="154049"/>
            <a:ext cx="10822379"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1" name="TextBox 4">
            <a:extLst>
              <a:ext uri="{FF2B5EF4-FFF2-40B4-BE49-F238E27FC236}">
                <a16:creationId xmlns:a16="http://schemas.microsoft.com/office/drawing/2014/main" id="{04B34E69-7D09-4E38-83A9-7AF02E8B2878}"/>
              </a:ext>
            </a:extLst>
          </p:cNvPr>
          <p:cNvSpPr txBox="1"/>
          <p:nvPr/>
        </p:nvSpPr>
        <p:spPr>
          <a:xfrm>
            <a:off x="122712" y="2918300"/>
            <a:ext cx="6629399"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spc="-150" dirty="0">
                <a:solidFill>
                  <a:schemeClr val="bg1"/>
                </a:solidFill>
              </a:rPr>
              <a:t>Anubhav Oberoy &amp; Nishan Nainsukha</a:t>
            </a:r>
          </a:p>
        </p:txBody>
      </p:sp>
      <p:pic>
        <p:nvPicPr>
          <p:cNvPr id="12" name="Picture 11">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3" name="TextBox 7">
            <a:extLst>
              <a:ext uri="{FF2B5EF4-FFF2-40B4-BE49-F238E27FC236}">
                <a16:creationId xmlns:a16="http://schemas.microsoft.com/office/drawing/2014/main" id="{4A37B791-357A-44CD-890F-6422F05F0AFF}"/>
              </a:ext>
            </a:extLst>
          </p:cNvPr>
          <p:cNvSpPr txBox="1"/>
          <p:nvPr/>
        </p:nvSpPr>
        <p:spPr>
          <a:xfrm>
            <a:off x="167491" y="3579798"/>
            <a:ext cx="6629399"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spc="-150" dirty="0">
                <a:solidFill>
                  <a:schemeClr val="bg1"/>
                </a:solidFill>
                <a:latin typeface="Cooper Black" panose="0208090404030B020404" pitchFamily="18" charset="0"/>
              </a:rPr>
              <a:t>Day – 4</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D9D76-1035-4040-B42C-C752B7DC37D1}"/>
              </a:ext>
            </a:extLst>
          </p:cNvPr>
          <p:cNvSpPr>
            <a:spLocks noGrp="1"/>
          </p:cNvSpPr>
          <p:nvPr>
            <p:ph type="ctrTitle"/>
          </p:nvPr>
        </p:nvSpPr>
        <p:spPr>
          <a:xfrm>
            <a:off x="230909" y="116970"/>
            <a:ext cx="10898910" cy="640272"/>
          </a:xfrm>
        </p:spPr>
        <p:txBody>
          <a:bodyPr>
            <a:normAutofit/>
          </a:bodyPr>
          <a:lstStyle/>
          <a:p>
            <a:pPr algn="l"/>
            <a:r>
              <a:rPr lang="en-US" sz="3600" dirty="0">
                <a:latin typeface="Cooper Black" panose="0208090404030B020404" pitchFamily="18" charset="0"/>
              </a:rPr>
              <a:t>JavaScript Object Notation (JSON) </a:t>
            </a:r>
          </a:p>
        </p:txBody>
      </p:sp>
      <p:sp>
        <p:nvSpPr>
          <p:cNvPr id="3" name="Subtitle 2">
            <a:extLst>
              <a:ext uri="{FF2B5EF4-FFF2-40B4-BE49-F238E27FC236}">
                <a16:creationId xmlns:a16="http://schemas.microsoft.com/office/drawing/2014/main" id="{9366E985-9918-4BD4-ACD7-C3944C4C7E5C}"/>
              </a:ext>
            </a:extLst>
          </p:cNvPr>
          <p:cNvSpPr>
            <a:spLocks noGrp="1"/>
          </p:cNvSpPr>
          <p:nvPr>
            <p:ph type="subTitle" idx="1"/>
          </p:nvPr>
        </p:nvSpPr>
        <p:spPr>
          <a:xfrm>
            <a:off x="298938" y="814445"/>
            <a:ext cx="6559873" cy="4416978"/>
          </a:xfrm>
        </p:spPr>
        <p:txBody>
          <a:bodyPr>
            <a:normAutofit/>
          </a:bodyPr>
          <a:lstStyle/>
          <a:p>
            <a:pPr marL="285750" indent="-285750" algn="just">
              <a:lnSpc>
                <a:spcPct val="100000"/>
              </a:lnSpc>
              <a:buFont typeface="Arial" panose="020B0604020202020204" pitchFamily="34" charset="0"/>
              <a:buChar char="•"/>
            </a:pPr>
            <a:r>
              <a:rPr lang="en-US" sz="1800" b="0" i="0" dirty="0">
                <a:solidFill>
                  <a:srgbClr val="1B1B1B"/>
                </a:solidFill>
                <a:effectLst/>
                <a:latin typeface="Calibri (Body)"/>
              </a:rPr>
              <a:t>JavaScript Object Notation (JSON) is a standard text-based format for representing structured data based on JavaScript object </a:t>
            </a:r>
            <a:r>
              <a:rPr lang="en-US" sz="1800" b="0" i="0" dirty="0" err="1">
                <a:solidFill>
                  <a:srgbClr val="1B1B1B"/>
                </a:solidFill>
                <a:effectLst/>
                <a:latin typeface="Calibri (Body)"/>
              </a:rPr>
              <a:t>syntax.</a:t>
            </a:r>
            <a:r>
              <a:rPr lang="en-US" sz="1800" b="0" i="0" dirty="0" err="1">
                <a:solidFill>
                  <a:srgbClr val="000000"/>
                </a:solidFill>
                <a:effectLst/>
                <a:latin typeface="Calibri (Body)"/>
              </a:rPr>
              <a:t>JSON</a:t>
            </a:r>
            <a:r>
              <a:rPr lang="en-US" sz="1800" b="0" i="0" dirty="0">
                <a:solidFill>
                  <a:srgbClr val="000000"/>
                </a:solidFill>
                <a:effectLst/>
                <a:latin typeface="Calibri (Body)"/>
              </a:rPr>
              <a:t> is a lightweight data-interchange format.</a:t>
            </a:r>
          </a:p>
          <a:p>
            <a:pPr marL="285750" indent="-285750" algn="just" eaLnBrk="0" fontAlgn="base" hangingPunct="0">
              <a:lnSpc>
                <a:spcPct val="100000"/>
              </a:lnSpc>
              <a:spcBef>
                <a:spcPct val="0"/>
              </a:spcBef>
              <a:spcAft>
                <a:spcPct val="0"/>
              </a:spcAft>
              <a:buFont typeface="Arial" panose="020B0604020202020204" pitchFamily="34" charset="0"/>
              <a:buChar char="•"/>
            </a:pPr>
            <a:r>
              <a:rPr lang="en-US" sz="1800" b="0" i="0" dirty="0">
                <a:solidFill>
                  <a:srgbClr val="000000"/>
                </a:solidFill>
                <a:effectLst/>
                <a:latin typeface="Calibri (Body)"/>
              </a:rPr>
              <a:t>The JSON format is syntactically similar to the code for creating JavaScript objects. Because of this, a JavaScript program can easily convert JSON data into JavaScript objects.</a:t>
            </a:r>
          </a:p>
          <a:p>
            <a:pPr marL="285750" indent="-285750" algn="just" eaLnBrk="0" fontAlgn="base" hangingPunct="0">
              <a:lnSpc>
                <a:spcPct val="100000"/>
              </a:lnSpc>
              <a:spcBef>
                <a:spcPct val="0"/>
              </a:spcBef>
              <a:spcAft>
                <a:spcPct val="0"/>
              </a:spcAft>
              <a:buFont typeface="Arial" panose="020B0604020202020204" pitchFamily="34" charset="0"/>
              <a:buChar char="•"/>
            </a:pPr>
            <a:r>
              <a:rPr lang="en-US" sz="1800" b="0" i="0" dirty="0">
                <a:solidFill>
                  <a:srgbClr val="1B1B1B"/>
                </a:solidFill>
                <a:effectLst/>
                <a:latin typeface="Calibri (Body)"/>
              </a:rPr>
              <a:t>JSON is purely a string with a specified data format — it contains only properties, no methods.</a:t>
            </a:r>
          </a:p>
          <a:p>
            <a:pPr marL="285750" indent="-285750" algn="just" eaLnBrk="0" fontAlgn="base" hangingPunct="0">
              <a:lnSpc>
                <a:spcPct val="100000"/>
              </a:lnSpc>
              <a:spcBef>
                <a:spcPct val="0"/>
              </a:spcBef>
              <a:spcAft>
                <a:spcPct val="0"/>
              </a:spcAft>
              <a:buFont typeface="Arial" panose="020B0604020202020204" pitchFamily="34" charset="0"/>
              <a:buChar char="•"/>
            </a:pPr>
            <a:r>
              <a:rPr lang="en-US" sz="1800" b="0" i="0" dirty="0">
                <a:solidFill>
                  <a:srgbClr val="1B1B1B"/>
                </a:solidFill>
                <a:effectLst/>
                <a:latin typeface="Calibri (Body)"/>
              </a:rPr>
              <a:t>JSON requires double quotes to be used around strings and property names. Single quotes are not valid other than surrounding the entire JSON string.</a:t>
            </a:r>
          </a:p>
          <a:p>
            <a:pPr algn="just"/>
            <a:br>
              <a:rPr lang="en-US" sz="1800" dirty="0">
                <a:latin typeface="Calibri (Body)"/>
              </a:rPr>
            </a:br>
            <a:endParaRPr lang="en-US" sz="1800" b="0" i="0" dirty="0">
              <a:solidFill>
                <a:srgbClr val="1B1B1B"/>
              </a:solidFill>
              <a:effectLst/>
              <a:latin typeface="Calibri (Body)"/>
            </a:endParaRPr>
          </a:p>
          <a:p>
            <a:br>
              <a:rPr lang="en-US" sz="1400" dirty="0"/>
            </a:br>
            <a:endParaRPr lang="en-US" sz="1800" b="0" i="0" dirty="0">
              <a:solidFill>
                <a:srgbClr val="000000"/>
              </a:solidFill>
              <a:effectLst/>
              <a:latin typeface="Calibri (Body)"/>
            </a:endParaRPr>
          </a:p>
          <a:p>
            <a:pPr marL="285750" indent="-285750" algn="just" eaLnBrk="0" fontAlgn="base" hangingPunct="0">
              <a:lnSpc>
                <a:spcPct val="100000"/>
              </a:lnSpc>
              <a:spcBef>
                <a:spcPct val="0"/>
              </a:spcBef>
              <a:spcAft>
                <a:spcPct val="0"/>
              </a:spcAft>
              <a:buFont typeface="Arial" panose="020B0604020202020204" pitchFamily="34" charset="0"/>
              <a:buChar char="•"/>
            </a:pPr>
            <a:endParaRPr kumimoji="0" lang="en-US" altLang="en-US" sz="1800" b="0" i="0" u="none" strike="noStrike" cap="none" normalizeH="0" baseline="0" dirty="0">
              <a:ln>
                <a:noFill/>
              </a:ln>
              <a:solidFill>
                <a:prstClr val="black"/>
              </a:solidFill>
              <a:effectLst/>
              <a:latin typeface="Calibri (Body)"/>
              <a:cs typeface="Arial" panose="020B0604020202020204" pitchFamily="34" charset="0"/>
            </a:endParaRPr>
          </a:p>
          <a:p>
            <a:pPr algn="l" eaLnBrk="0" fontAlgn="base" hangingPunct="0">
              <a:lnSpc>
                <a:spcPct val="100000"/>
              </a:lnSpc>
              <a:spcBef>
                <a:spcPct val="0"/>
              </a:spcBef>
              <a:spcAft>
                <a:spcPct val="0"/>
              </a:spcAf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Calibri (Body)"/>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algn="l"/>
            <a:endParaRPr lang="en-US" sz="1800" dirty="0">
              <a:latin typeface="Calibri (Body)"/>
            </a:endParaRPr>
          </a:p>
        </p:txBody>
      </p:sp>
      <p:pic>
        <p:nvPicPr>
          <p:cNvPr id="4" name="Picture 3">
            <a:extLst>
              <a:ext uri="{FF2B5EF4-FFF2-40B4-BE49-F238E27FC236}">
                <a16:creationId xmlns:a16="http://schemas.microsoft.com/office/drawing/2014/main" id="{E8DA8A94-3B07-495B-BA7E-426ABB84CF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5569" y="116970"/>
            <a:ext cx="716699" cy="707887"/>
          </a:xfrm>
          <a:prstGeom prst="rect">
            <a:avLst/>
          </a:prstGeom>
        </p:spPr>
      </p:pic>
      <p:sp>
        <p:nvSpPr>
          <p:cNvPr id="6" name="Footer Placeholder 45">
            <a:extLst>
              <a:ext uri="{FF2B5EF4-FFF2-40B4-BE49-F238E27FC236}">
                <a16:creationId xmlns:a16="http://schemas.microsoft.com/office/drawing/2014/main" id="{597EEB8C-0E2E-476E-8B29-2FE1C0F86947}"/>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8" name="Picture 7">
            <a:extLst>
              <a:ext uri="{FF2B5EF4-FFF2-40B4-BE49-F238E27FC236}">
                <a16:creationId xmlns:a16="http://schemas.microsoft.com/office/drawing/2014/main" id="{104E5BAA-92FD-48E8-B335-3B04AF14B2CB}"/>
              </a:ext>
            </a:extLst>
          </p:cNvPr>
          <p:cNvPicPr>
            <a:picLocks noChangeAspect="1"/>
          </p:cNvPicPr>
          <p:nvPr/>
        </p:nvPicPr>
        <p:blipFill>
          <a:blip r:embed="rId3"/>
          <a:stretch>
            <a:fillRect/>
          </a:stretch>
        </p:blipFill>
        <p:spPr>
          <a:xfrm>
            <a:off x="839992" y="3953410"/>
            <a:ext cx="4787184" cy="2670431"/>
          </a:xfrm>
          <a:prstGeom prst="rect">
            <a:avLst/>
          </a:prstGeom>
        </p:spPr>
      </p:pic>
      <p:pic>
        <p:nvPicPr>
          <p:cNvPr id="6148" name="Picture 4" descr="JSON - JavaScript Object Notation - DEV Community">
            <a:extLst>
              <a:ext uri="{FF2B5EF4-FFF2-40B4-BE49-F238E27FC236}">
                <a16:creationId xmlns:a16="http://schemas.microsoft.com/office/drawing/2014/main" id="{2CDCB461-BFB6-4932-81E8-A5A860875C2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71875" y="957617"/>
            <a:ext cx="1740349" cy="97894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5FFEB14-3E6F-45FA-AF2A-DCD1F8940EA4}"/>
              </a:ext>
            </a:extLst>
          </p:cNvPr>
          <p:cNvPicPr>
            <a:picLocks noChangeAspect="1"/>
          </p:cNvPicPr>
          <p:nvPr/>
        </p:nvPicPr>
        <p:blipFill>
          <a:blip r:embed="rId5"/>
          <a:stretch>
            <a:fillRect/>
          </a:stretch>
        </p:blipFill>
        <p:spPr>
          <a:xfrm>
            <a:off x="7798777" y="2136938"/>
            <a:ext cx="3142147" cy="4249676"/>
          </a:xfrm>
          <a:prstGeom prst="rect">
            <a:avLst/>
          </a:prstGeom>
        </p:spPr>
      </p:pic>
    </p:spTree>
    <p:extLst>
      <p:ext uri="{BB962C8B-B14F-4D97-AF65-F5344CB8AC3E}">
        <p14:creationId xmlns:p14="http://schemas.microsoft.com/office/powerpoint/2010/main" val="4028872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38000">
              <a:srgbClr val="FBFBFB"/>
            </a:gs>
            <a:gs pos="26000">
              <a:srgbClr val="FCFCFC"/>
            </a:gs>
            <a:gs pos="19000">
              <a:schemeClr val="bg1"/>
            </a:gs>
            <a:gs pos="100000">
              <a:schemeClr val="bg1">
                <a:lumMod val="95000"/>
              </a:schemeClr>
            </a:gs>
          </a:gsLst>
          <a:lin ang="5400000" scaled="1"/>
        </a:gradFill>
        <a:effectLst/>
      </p:bgPr>
    </p:bg>
    <p:spTree>
      <p:nvGrpSpPr>
        <p:cNvPr id="1" name=""/>
        <p:cNvGrpSpPr/>
        <p:nvPr/>
      </p:nvGrpSpPr>
      <p:grpSpPr>
        <a:xfrm>
          <a:off x="0" y="0"/>
          <a:ext cx="0" cy="0"/>
          <a:chOff x="0" y="0"/>
          <a:chExt cx="0" cy="0"/>
        </a:xfrm>
      </p:grpSpPr>
      <p:pic>
        <p:nvPicPr>
          <p:cNvPr id="55" name="Picture 4" descr="Business man working hard . stock financial trade market diagram. vector illustration flat design. Free Vector">
            <a:extLst>
              <a:ext uri="{FF2B5EF4-FFF2-40B4-BE49-F238E27FC236}">
                <a16:creationId xmlns:a16="http://schemas.microsoft.com/office/drawing/2014/main" id="{47D48018-5DB3-453C-82EB-36182A188B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0634" y="1798076"/>
            <a:ext cx="4200044" cy="4200044"/>
          </a:xfrm>
          <a:prstGeom prst="rect">
            <a:avLst/>
          </a:prstGeom>
          <a:noFill/>
          <a:extLst>
            <a:ext uri="{909E8E84-426E-40DD-AFC4-6F175D3DCCD1}">
              <a14:hiddenFill xmlns:a14="http://schemas.microsoft.com/office/drawing/2010/main">
                <a:solidFill>
                  <a:srgbClr val="FFFFFF"/>
                </a:solidFill>
              </a14:hiddenFill>
            </a:ext>
          </a:extLst>
        </p:spPr>
      </p:pic>
      <p:sp>
        <p:nvSpPr>
          <p:cNvPr id="56" name="Footer Placeholder 45">
            <a:extLst>
              <a:ext uri="{FF2B5EF4-FFF2-40B4-BE49-F238E27FC236}">
                <a16:creationId xmlns:a16="http://schemas.microsoft.com/office/drawing/2014/main" id="{4DA399B0-9889-4597-8A42-3CCC79C3B336}"/>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57" name="Picture 56">
            <a:extLst>
              <a:ext uri="{FF2B5EF4-FFF2-40B4-BE49-F238E27FC236}">
                <a16:creationId xmlns:a16="http://schemas.microsoft.com/office/drawing/2014/main" id="{AD2C2330-A3A3-42F5-B9FD-DE2D43C9F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8" name="Title 3">
            <a:extLst>
              <a:ext uri="{FF2B5EF4-FFF2-40B4-BE49-F238E27FC236}">
                <a16:creationId xmlns:a16="http://schemas.microsoft.com/office/drawing/2014/main" id="{32962659-69CD-43A4-8599-9A07AB3AA9D0}"/>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jQuery</a:t>
            </a:r>
          </a:p>
        </p:txBody>
      </p:sp>
      <p:pic>
        <p:nvPicPr>
          <p:cNvPr id="59" name="Picture 2" descr="Is jQuery for You?. What it is, who should use it, the pros… | by Rachel  Lum | Medium">
            <a:extLst>
              <a:ext uri="{FF2B5EF4-FFF2-40B4-BE49-F238E27FC236}">
                <a16:creationId xmlns:a16="http://schemas.microsoft.com/office/drawing/2014/main" id="{A41BC9C0-32AD-4744-AEEB-CAFB8E6275C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78213" y="15785"/>
            <a:ext cx="3510039" cy="1914525"/>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ED500CF0-3BB7-40B7-8613-490F726BAC55}"/>
              </a:ext>
            </a:extLst>
          </p:cNvPr>
          <p:cNvSpPr txBox="1"/>
          <p:nvPr/>
        </p:nvSpPr>
        <p:spPr>
          <a:xfrm>
            <a:off x="261764" y="802189"/>
            <a:ext cx="6918870" cy="3970318"/>
          </a:xfrm>
          <a:prstGeom prst="rect">
            <a:avLst/>
          </a:prstGeom>
          <a:noFill/>
        </p:spPr>
        <p:txBody>
          <a:bodyPr wrap="square" rtlCol="0">
            <a:spAutoFit/>
          </a:bodyPr>
          <a:lstStyle/>
          <a:p>
            <a:r>
              <a:rPr lang="en-US" dirty="0"/>
              <a:t>jQuery is a java script library which is </a:t>
            </a:r>
          </a:p>
          <a:p>
            <a:pPr marL="342900" indent="-342900">
              <a:buFontTx/>
              <a:buChar char="-"/>
            </a:pPr>
            <a:r>
              <a:rPr lang="en-US" dirty="0"/>
              <a:t>It’s free to use</a:t>
            </a:r>
          </a:p>
          <a:p>
            <a:pPr marL="342900" indent="-342900">
              <a:buFontTx/>
              <a:buChar char="-"/>
            </a:pPr>
            <a:r>
              <a:rPr lang="en-US" dirty="0"/>
              <a:t>Used by top software companies like google, Netflix, etc.</a:t>
            </a:r>
          </a:p>
          <a:p>
            <a:pPr marL="342900" indent="-342900">
              <a:buFontTx/>
              <a:buChar char="-"/>
            </a:pPr>
            <a:r>
              <a:rPr lang="en-US" dirty="0"/>
              <a:t>Light weight JS library</a:t>
            </a:r>
          </a:p>
          <a:p>
            <a:pPr marL="342900" indent="-342900">
              <a:buFontTx/>
              <a:buChar char="-"/>
            </a:pPr>
            <a:r>
              <a:rPr lang="en-US" b="0" i="0" dirty="0">
                <a:solidFill>
                  <a:srgbClr val="000000"/>
                </a:solidFill>
                <a:effectLst/>
              </a:rPr>
              <a:t>jQuery greatly simplifies JavaScript programming.</a:t>
            </a:r>
            <a:endParaRPr lang="en-US" dirty="0"/>
          </a:p>
          <a:p>
            <a:pPr marL="342900" indent="-342900">
              <a:buFontTx/>
              <a:buChar char="-"/>
            </a:pPr>
            <a:r>
              <a:rPr lang="en-US" dirty="0"/>
              <a:t>Available on internet </a:t>
            </a:r>
          </a:p>
          <a:p>
            <a:pPr marL="342900" indent="-342900">
              <a:buFontTx/>
              <a:buChar char="-"/>
            </a:pPr>
            <a:r>
              <a:rPr lang="en-US" dirty="0"/>
              <a:t>Purpose is to </a:t>
            </a:r>
            <a:r>
              <a:rPr lang="en-US" b="1" dirty="0"/>
              <a:t>write less and do more</a:t>
            </a:r>
          </a:p>
          <a:p>
            <a:pPr marL="342900" indent="-342900">
              <a:buFontTx/>
              <a:buChar char="-"/>
            </a:pPr>
            <a:r>
              <a:rPr lang="en-US" dirty="0"/>
              <a:t>Industry standard</a:t>
            </a:r>
          </a:p>
          <a:p>
            <a:endParaRPr lang="en-US" dirty="0"/>
          </a:p>
          <a:p>
            <a:pPr marL="285750" indent="-285750">
              <a:buFontTx/>
              <a:buChar char="-"/>
            </a:pPr>
            <a:r>
              <a:rPr lang="en-US" dirty="0"/>
              <a:t>Syntax:-</a:t>
            </a:r>
          </a:p>
          <a:p>
            <a:r>
              <a:rPr lang="en-US" b="1" dirty="0"/>
              <a:t>	$(selector).</a:t>
            </a:r>
            <a:r>
              <a:rPr lang="en-US" dirty="0"/>
              <a:t>action();</a:t>
            </a:r>
          </a:p>
          <a:p>
            <a:pPr marL="285750" indent="-285750">
              <a:buFontTx/>
              <a:buChar char="-"/>
            </a:pPr>
            <a:r>
              <a:rPr lang="en-US" dirty="0"/>
              <a:t>Selector:-</a:t>
            </a:r>
          </a:p>
          <a:p>
            <a:pPr lvl="1"/>
            <a:r>
              <a:rPr lang="en-US" dirty="0"/>
              <a:t>tagName, .className, #id</a:t>
            </a:r>
          </a:p>
          <a:p>
            <a:r>
              <a:rPr lang="en-US" dirty="0"/>
              <a:t>	</a:t>
            </a:r>
          </a:p>
        </p:txBody>
      </p:sp>
      <p:cxnSp>
        <p:nvCxnSpPr>
          <p:cNvPr id="61" name="Straight Connector 60">
            <a:extLst>
              <a:ext uri="{FF2B5EF4-FFF2-40B4-BE49-F238E27FC236}">
                <a16:creationId xmlns:a16="http://schemas.microsoft.com/office/drawing/2014/main" id="{545CA312-1FA4-483D-95B9-5BFE3B517084}"/>
              </a:ext>
            </a:extLst>
          </p:cNvPr>
          <p:cNvCxnSpPr/>
          <p:nvPr/>
        </p:nvCxnSpPr>
        <p:spPr>
          <a:xfrm>
            <a:off x="552450" y="5124450"/>
            <a:ext cx="682576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CF39BF71-94D6-4540-889E-88901863B97B}"/>
              </a:ext>
            </a:extLst>
          </p:cNvPr>
          <p:cNvGrpSpPr/>
          <p:nvPr/>
        </p:nvGrpSpPr>
        <p:grpSpPr>
          <a:xfrm>
            <a:off x="914400" y="5378862"/>
            <a:ext cx="1094117" cy="994415"/>
            <a:chOff x="1065213" y="827088"/>
            <a:chExt cx="2665413" cy="2422525"/>
          </a:xfrm>
          <a:solidFill>
            <a:schemeClr val="tx2"/>
          </a:solidFill>
        </p:grpSpPr>
        <p:sp>
          <p:nvSpPr>
            <p:cNvPr id="63" name="Freeform 43">
              <a:extLst>
                <a:ext uri="{FF2B5EF4-FFF2-40B4-BE49-F238E27FC236}">
                  <a16:creationId xmlns:a16="http://schemas.microsoft.com/office/drawing/2014/main" id="{F2646AAB-EAA7-499C-806A-6306204C9BC4}"/>
                </a:ext>
              </a:extLst>
            </p:cNvPr>
            <p:cNvSpPr>
              <a:spLocks noEditPoints="1"/>
            </p:cNvSpPr>
            <p:nvPr/>
          </p:nvSpPr>
          <p:spPr bwMode="auto">
            <a:xfrm>
              <a:off x="1065213" y="827088"/>
              <a:ext cx="2665413" cy="2422525"/>
            </a:xfrm>
            <a:custGeom>
              <a:avLst/>
              <a:gdLst>
                <a:gd name="T0" fmla="*/ 3117 w 3358"/>
                <a:gd name="T1" fmla="*/ 2809 h 3052"/>
                <a:gd name="T2" fmla="*/ 2969 w 3358"/>
                <a:gd name="T3" fmla="*/ 265 h 3052"/>
                <a:gd name="T4" fmla="*/ 2916 w 3358"/>
                <a:gd name="T5" fmla="*/ 286 h 3052"/>
                <a:gd name="T6" fmla="*/ 2895 w 3358"/>
                <a:gd name="T7" fmla="*/ 339 h 3052"/>
                <a:gd name="T8" fmla="*/ 2905 w 3358"/>
                <a:gd name="T9" fmla="*/ 462 h 3052"/>
                <a:gd name="T10" fmla="*/ 2950 w 3358"/>
                <a:gd name="T11" fmla="*/ 495 h 3052"/>
                <a:gd name="T12" fmla="*/ 3064 w 3358"/>
                <a:gd name="T13" fmla="*/ 495 h 3052"/>
                <a:gd name="T14" fmla="*/ 3107 w 3358"/>
                <a:gd name="T15" fmla="*/ 462 h 3052"/>
                <a:gd name="T16" fmla="*/ 3118 w 3358"/>
                <a:gd name="T17" fmla="*/ 339 h 3052"/>
                <a:gd name="T18" fmla="*/ 3096 w 3358"/>
                <a:gd name="T19" fmla="*/ 286 h 3052"/>
                <a:gd name="T20" fmla="*/ 3043 w 3358"/>
                <a:gd name="T21" fmla="*/ 265 h 3052"/>
                <a:gd name="T22" fmla="*/ 2602 w 3358"/>
                <a:gd name="T23" fmla="*/ 267 h 3052"/>
                <a:gd name="T24" fmla="*/ 2558 w 3358"/>
                <a:gd name="T25" fmla="*/ 302 h 3052"/>
                <a:gd name="T26" fmla="*/ 2548 w 3358"/>
                <a:gd name="T27" fmla="*/ 424 h 3052"/>
                <a:gd name="T28" fmla="*/ 2570 w 3358"/>
                <a:gd name="T29" fmla="*/ 477 h 3052"/>
                <a:gd name="T30" fmla="*/ 2623 w 3358"/>
                <a:gd name="T31" fmla="*/ 498 h 3052"/>
                <a:gd name="T32" fmla="*/ 2735 w 3358"/>
                <a:gd name="T33" fmla="*/ 488 h 3052"/>
                <a:gd name="T34" fmla="*/ 2769 w 3358"/>
                <a:gd name="T35" fmla="*/ 443 h 3052"/>
                <a:gd name="T36" fmla="*/ 2769 w 3358"/>
                <a:gd name="T37" fmla="*/ 319 h 3052"/>
                <a:gd name="T38" fmla="*/ 2735 w 3358"/>
                <a:gd name="T39" fmla="*/ 275 h 3052"/>
                <a:gd name="T40" fmla="*/ 2623 w 3358"/>
                <a:gd name="T41" fmla="*/ 265 h 3052"/>
                <a:gd name="T42" fmla="*/ 2239 w 3358"/>
                <a:gd name="T43" fmla="*/ 275 h 3052"/>
                <a:gd name="T44" fmla="*/ 2204 w 3358"/>
                <a:gd name="T45" fmla="*/ 319 h 3052"/>
                <a:gd name="T46" fmla="*/ 2204 w 3358"/>
                <a:gd name="T47" fmla="*/ 443 h 3052"/>
                <a:gd name="T48" fmla="*/ 2239 w 3358"/>
                <a:gd name="T49" fmla="*/ 488 h 3052"/>
                <a:gd name="T50" fmla="*/ 2351 w 3358"/>
                <a:gd name="T51" fmla="*/ 498 h 3052"/>
                <a:gd name="T52" fmla="*/ 2404 w 3358"/>
                <a:gd name="T53" fmla="*/ 477 h 3052"/>
                <a:gd name="T54" fmla="*/ 2425 w 3358"/>
                <a:gd name="T55" fmla="*/ 424 h 3052"/>
                <a:gd name="T56" fmla="*/ 2415 w 3358"/>
                <a:gd name="T57" fmla="*/ 302 h 3052"/>
                <a:gd name="T58" fmla="*/ 2370 w 3358"/>
                <a:gd name="T59" fmla="*/ 267 h 3052"/>
                <a:gd name="T60" fmla="*/ 202 w 3358"/>
                <a:gd name="T61" fmla="*/ 0 h 3052"/>
                <a:gd name="T62" fmla="*/ 3220 w 3358"/>
                <a:gd name="T63" fmla="*/ 10 h 3052"/>
                <a:gd name="T64" fmla="*/ 3299 w 3358"/>
                <a:gd name="T65" fmla="*/ 59 h 3052"/>
                <a:gd name="T66" fmla="*/ 3348 w 3358"/>
                <a:gd name="T67" fmla="*/ 139 h 3052"/>
                <a:gd name="T68" fmla="*/ 3358 w 3358"/>
                <a:gd name="T69" fmla="*/ 2849 h 3052"/>
                <a:gd name="T70" fmla="*/ 3336 w 3358"/>
                <a:gd name="T71" fmla="*/ 2942 h 3052"/>
                <a:gd name="T72" fmla="*/ 3275 w 3358"/>
                <a:gd name="T73" fmla="*/ 3012 h 3052"/>
                <a:gd name="T74" fmla="*/ 3189 w 3358"/>
                <a:gd name="T75" fmla="*/ 3049 h 3052"/>
                <a:gd name="T76" fmla="*/ 169 w 3358"/>
                <a:gd name="T77" fmla="*/ 3049 h 3052"/>
                <a:gd name="T78" fmla="*/ 82 w 3358"/>
                <a:gd name="T79" fmla="*/ 3012 h 3052"/>
                <a:gd name="T80" fmla="*/ 22 w 3358"/>
                <a:gd name="T81" fmla="*/ 2942 h 3052"/>
                <a:gd name="T82" fmla="*/ 0 w 3358"/>
                <a:gd name="T83" fmla="*/ 2849 h 3052"/>
                <a:gd name="T84" fmla="*/ 10 w 3358"/>
                <a:gd name="T85" fmla="*/ 139 h 3052"/>
                <a:gd name="T86" fmla="*/ 59 w 3358"/>
                <a:gd name="T87" fmla="*/ 59 h 3052"/>
                <a:gd name="T88" fmla="*/ 139 w 3358"/>
                <a:gd name="T89" fmla="*/ 1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58" h="3052">
                  <a:moveTo>
                    <a:pt x="242" y="722"/>
                  </a:moveTo>
                  <a:lnTo>
                    <a:pt x="242" y="2809"/>
                  </a:lnTo>
                  <a:lnTo>
                    <a:pt x="3117" y="2809"/>
                  </a:lnTo>
                  <a:lnTo>
                    <a:pt x="3117" y="722"/>
                  </a:lnTo>
                  <a:lnTo>
                    <a:pt x="242" y="722"/>
                  </a:lnTo>
                  <a:close/>
                  <a:moveTo>
                    <a:pt x="2969" y="265"/>
                  </a:moveTo>
                  <a:lnTo>
                    <a:pt x="2950" y="267"/>
                  </a:lnTo>
                  <a:lnTo>
                    <a:pt x="2931" y="275"/>
                  </a:lnTo>
                  <a:lnTo>
                    <a:pt x="2916" y="286"/>
                  </a:lnTo>
                  <a:lnTo>
                    <a:pt x="2905" y="302"/>
                  </a:lnTo>
                  <a:lnTo>
                    <a:pt x="2898" y="319"/>
                  </a:lnTo>
                  <a:lnTo>
                    <a:pt x="2895" y="339"/>
                  </a:lnTo>
                  <a:lnTo>
                    <a:pt x="2895" y="424"/>
                  </a:lnTo>
                  <a:lnTo>
                    <a:pt x="2898" y="443"/>
                  </a:lnTo>
                  <a:lnTo>
                    <a:pt x="2905" y="462"/>
                  </a:lnTo>
                  <a:lnTo>
                    <a:pt x="2916" y="477"/>
                  </a:lnTo>
                  <a:lnTo>
                    <a:pt x="2931" y="488"/>
                  </a:lnTo>
                  <a:lnTo>
                    <a:pt x="2950" y="495"/>
                  </a:lnTo>
                  <a:lnTo>
                    <a:pt x="2969" y="498"/>
                  </a:lnTo>
                  <a:lnTo>
                    <a:pt x="3043" y="498"/>
                  </a:lnTo>
                  <a:lnTo>
                    <a:pt x="3064" y="495"/>
                  </a:lnTo>
                  <a:lnTo>
                    <a:pt x="3081" y="488"/>
                  </a:lnTo>
                  <a:lnTo>
                    <a:pt x="3096" y="477"/>
                  </a:lnTo>
                  <a:lnTo>
                    <a:pt x="3107" y="462"/>
                  </a:lnTo>
                  <a:lnTo>
                    <a:pt x="3116" y="443"/>
                  </a:lnTo>
                  <a:lnTo>
                    <a:pt x="3118" y="424"/>
                  </a:lnTo>
                  <a:lnTo>
                    <a:pt x="3118" y="339"/>
                  </a:lnTo>
                  <a:lnTo>
                    <a:pt x="3116" y="319"/>
                  </a:lnTo>
                  <a:lnTo>
                    <a:pt x="3107" y="302"/>
                  </a:lnTo>
                  <a:lnTo>
                    <a:pt x="3096" y="286"/>
                  </a:lnTo>
                  <a:lnTo>
                    <a:pt x="3081" y="275"/>
                  </a:lnTo>
                  <a:lnTo>
                    <a:pt x="3064" y="267"/>
                  </a:lnTo>
                  <a:lnTo>
                    <a:pt x="3043" y="265"/>
                  </a:lnTo>
                  <a:lnTo>
                    <a:pt x="2969" y="265"/>
                  </a:lnTo>
                  <a:close/>
                  <a:moveTo>
                    <a:pt x="2623" y="265"/>
                  </a:moveTo>
                  <a:lnTo>
                    <a:pt x="2602" y="267"/>
                  </a:lnTo>
                  <a:lnTo>
                    <a:pt x="2585" y="275"/>
                  </a:lnTo>
                  <a:lnTo>
                    <a:pt x="2570" y="286"/>
                  </a:lnTo>
                  <a:lnTo>
                    <a:pt x="2558" y="302"/>
                  </a:lnTo>
                  <a:lnTo>
                    <a:pt x="2550" y="319"/>
                  </a:lnTo>
                  <a:lnTo>
                    <a:pt x="2548" y="339"/>
                  </a:lnTo>
                  <a:lnTo>
                    <a:pt x="2548" y="424"/>
                  </a:lnTo>
                  <a:lnTo>
                    <a:pt x="2550" y="443"/>
                  </a:lnTo>
                  <a:lnTo>
                    <a:pt x="2558" y="462"/>
                  </a:lnTo>
                  <a:lnTo>
                    <a:pt x="2570" y="477"/>
                  </a:lnTo>
                  <a:lnTo>
                    <a:pt x="2585" y="488"/>
                  </a:lnTo>
                  <a:lnTo>
                    <a:pt x="2602" y="495"/>
                  </a:lnTo>
                  <a:lnTo>
                    <a:pt x="2623" y="498"/>
                  </a:lnTo>
                  <a:lnTo>
                    <a:pt x="2697" y="498"/>
                  </a:lnTo>
                  <a:lnTo>
                    <a:pt x="2717" y="495"/>
                  </a:lnTo>
                  <a:lnTo>
                    <a:pt x="2735" y="488"/>
                  </a:lnTo>
                  <a:lnTo>
                    <a:pt x="2750" y="477"/>
                  </a:lnTo>
                  <a:lnTo>
                    <a:pt x="2761" y="462"/>
                  </a:lnTo>
                  <a:lnTo>
                    <a:pt x="2769" y="443"/>
                  </a:lnTo>
                  <a:lnTo>
                    <a:pt x="2771" y="424"/>
                  </a:lnTo>
                  <a:lnTo>
                    <a:pt x="2771" y="339"/>
                  </a:lnTo>
                  <a:lnTo>
                    <a:pt x="2769" y="319"/>
                  </a:lnTo>
                  <a:lnTo>
                    <a:pt x="2761" y="302"/>
                  </a:lnTo>
                  <a:lnTo>
                    <a:pt x="2750" y="286"/>
                  </a:lnTo>
                  <a:lnTo>
                    <a:pt x="2735" y="275"/>
                  </a:lnTo>
                  <a:lnTo>
                    <a:pt x="2717" y="267"/>
                  </a:lnTo>
                  <a:lnTo>
                    <a:pt x="2697" y="265"/>
                  </a:lnTo>
                  <a:lnTo>
                    <a:pt x="2623" y="265"/>
                  </a:lnTo>
                  <a:close/>
                  <a:moveTo>
                    <a:pt x="2276" y="265"/>
                  </a:moveTo>
                  <a:lnTo>
                    <a:pt x="2256" y="267"/>
                  </a:lnTo>
                  <a:lnTo>
                    <a:pt x="2239" y="275"/>
                  </a:lnTo>
                  <a:lnTo>
                    <a:pt x="2223" y="286"/>
                  </a:lnTo>
                  <a:lnTo>
                    <a:pt x="2212" y="302"/>
                  </a:lnTo>
                  <a:lnTo>
                    <a:pt x="2204" y="319"/>
                  </a:lnTo>
                  <a:lnTo>
                    <a:pt x="2202" y="339"/>
                  </a:lnTo>
                  <a:lnTo>
                    <a:pt x="2202" y="424"/>
                  </a:lnTo>
                  <a:lnTo>
                    <a:pt x="2204" y="443"/>
                  </a:lnTo>
                  <a:lnTo>
                    <a:pt x="2212" y="462"/>
                  </a:lnTo>
                  <a:lnTo>
                    <a:pt x="2223" y="477"/>
                  </a:lnTo>
                  <a:lnTo>
                    <a:pt x="2239" y="488"/>
                  </a:lnTo>
                  <a:lnTo>
                    <a:pt x="2256" y="495"/>
                  </a:lnTo>
                  <a:lnTo>
                    <a:pt x="2276" y="498"/>
                  </a:lnTo>
                  <a:lnTo>
                    <a:pt x="2351" y="498"/>
                  </a:lnTo>
                  <a:lnTo>
                    <a:pt x="2370" y="495"/>
                  </a:lnTo>
                  <a:lnTo>
                    <a:pt x="2388" y="488"/>
                  </a:lnTo>
                  <a:lnTo>
                    <a:pt x="2404" y="477"/>
                  </a:lnTo>
                  <a:lnTo>
                    <a:pt x="2415" y="462"/>
                  </a:lnTo>
                  <a:lnTo>
                    <a:pt x="2422" y="443"/>
                  </a:lnTo>
                  <a:lnTo>
                    <a:pt x="2425" y="424"/>
                  </a:lnTo>
                  <a:lnTo>
                    <a:pt x="2425" y="339"/>
                  </a:lnTo>
                  <a:lnTo>
                    <a:pt x="2422" y="319"/>
                  </a:lnTo>
                  <a:lnTo>
                    <a:pt x="2415" y="302"/>
                  </a:lnTo>
                  <a:lnTo>
                    <a:pt x="2404" y="286"/>
                  </a:lnTo>
                  <a:lnTo>
                    <a:pt x="2388" y="275"/>
                  </a:lnTo>
                  <a:lnTo>
                    <a:pt x="2370" y="267"/>
                  </a:lnTo>
                  <a:lnTo>
                    <a:pt x="2351" y="265"/>
                  </a:lnTo>
                  <a:lnTo>
                    <a:pt x="2276" y="265"/>
                  </a:lnTo>
                  <a:close/>
                  <a:moveTo>
                    <a:pt x="202" y="0"/>
                  </a:moveTo>
                  <a:lnTo>
                    <a:pt x="3156" y="0"/>
                  </a:lnTo>
                  <a:lnTo>
                    <a:pt x="3189" y="3"/>
                  </a:lnTo>
                  <a:lnTo>
                    <a:pt x="3220" y="10"/>
                  </a:lnTo>
                  <a:lnTo>
                    <a:pt x="3249" y="23"/>
                  </a:lnTo>
                  <a:lnTo>
                    <a:pt x="3275" y="39"/>
                  </a:lnTo>
                  <a:lnTo>
                    <a:pt x="3299" y="59"/>
                  </a:lnTo>
                  <a:lnTo>
                    <a:pt x="3319" y="83"/>
                  </a:lnTo>
                  <a:lnTo>
                    <a:pt x="3336" y="109"/>
                  </a:lnTo>
                  <a:lnTo>
                    <a:pt x="3348" y="139"/>
                  </a:lnTo>
                  <a:lnTo>
                    <a:pt x="3356" y="169"/>
                  </a:lnTo>
                  <a:lnTo>
                    <a:pt x="3358" y="202"/>
                  </a:lnTo>
                  <a:lnTo>
                    <a:pt x="3358" y="2849"/>
                  </a:lnTo>
                  <a:lnTo>
                    <a:pt x="3356" y="2883"/>
                  </a:lnTo>
                  <a:lnTo>
                    <a:pt x="3348" y="2913"/>
                  </a:lnTo>
                  <a:lnTo>
                    <a:pt x="3336" y="2942"/>
                  </a:lnTo>
                  <a:lnTo>
                    <a:pt x="3319" y="2968"/>
                  </a:lnTo>
                  <a:lnTo>
                    <a:pt x="3299" y="2993"/>
                  </a:lnTo>
                  <a:lnTo>
                    <a:pt x="3275" y="3012"/>
                  </a:lnTo>
                  <a:lnTo>
                    <a:pt x="3249" y="3028"/>
                  </a:lnTo>
                  <a:lnTo>
                    <a:pt x="3220" y="3041"/>
                  </a:lnTo>
                  <a:lnTo>
                    <a:pt x="3189" y="3049"/>
                  </a:lnTo>
                  <a:lnTo>
                    <a:pt x="3156" y="3052"/>
                  </a:lnTo>
                  <a:lnTo>
                    <a:pt x="202" y="3052"/>
                  </a:lnTo>
                  <a:lnTo>
                    <a:pt x="169" y="3049"/>
                  </a:lnTo>
                  <a:lnTo>
                    <a:pt x="139" y="3041"/>
                  </a:lnTo>
                  <a:lnTo>
                    <a:pt x="109" y="3028"/>
                  </a:lnTo>
                  <a:lnTo>
                    <a:pt x="82" y="3012"/>
                  </a:lnTo>
                  <a:lnTo>
                    <a:pt x="59" y="2993"/>
                  </a:lnTo>
                  <a:lnTo>
                    <a:pt x="39" y="2968"/>
                  </a:lnTo>
                  <a:lnTo>
                    <a:pt x="22" y="2942"/>
                  </a:lnTo>
                  <a:lnTo>
                    <a:pt x="10" y="2913"/>
                  </a:lnTo>
                  <a:lnTo>
                    <a:pt x="3" y="2883"/>
                  </a:lnTo>
                  <a:lnTo>
                    <a:pt x="0" y="2849"/>
                  </a:lnTo>
                  <a:lnTo>
                    <a:pt x="0" y="202"/>
                  </a:lnTo>
                  <a:lnTo>
                    <a:pt x="3" y="169"/>
                  </a:lnTo>
                  <a:lnTo>
                    <a:pt x="10" y="139"/>
                  </a:lnTo>
                  <a:lnTo>
                    <a:pt x="22" y="109"/>
                  </a:lnTo>
                  <a:lnTo>
                    <a:pt x="39" y="83"/>
                  </a:lnTo>
                  <a:lnTo>
                    <a:pt x="59" y="59"/>
                  </a:lnTo>
                  <a:lnTo>
                    <a:pt x="82" y="39"/>
                  </a:lnTo>
                  <a:lnTo>
                    <a:pt x="109" y="23"/>
                  </a:lnTo>
                  <a:lnTo>
                    <a:pt x="139" y="10"/>
                  </a:lnTo>
                  <a:lnTo>
                    <a:pt x="169" y="3"/>
                  </a:lnTo>
                  <a:lnTo>
                    <a:pt x="2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4" name="Freeform 44">
              <a:extLst>
                <a:ext uri="{FF2B5EF4-FFF2-40B4-BE49-F238E27FC236}">
                  <a16:creationId xmlns:a16="http://schemas.microsoft.com/office/drawing/2014/main" id="{2D6F0494-E2B9-414D-A338-A493B132BB36}"/>
                </a:ext>
              </a:extLst>
            </p:cNvPr>
            <p:cNvSpPr>
              <a:spLocks/>
            </p:cNvSpPr>
            <p:nvPr/>
          </p:nvSpPr>
          <p:spPr bwMode="auto">
            <a:xfrm>
              <a:off x="1589088" y="1927225"/>
              <a:ext cx="595313" cy="571500"/>
            </a:xfrm>
            <a:custGeom>
              <a:avLst/>
              <a:gdLst>
                <a:gd name="T0" fmla="*/ 646 w 751"/>
                <a:gd name="T1" fmla="*/ 0 h 721"/>
                <a:gd name="T2" fmla="*/ 665 w 751"/>
                <a:gd name="T3" fmla="*/ 2 h 721"/>
                <a:gd name="T4" fmla="*/ 684 w 751"/>
                <a:gd name="T5" fmla="*/ 8 h 721"/>
                <a:gd name="T6" fmla="*/ 702 w 751"/>
                <a:gd name="T7" fmla="*/ 17 h 721"/>
                <a:gd name="T8" fmla="*/ 718 w 751"/>
                <a:gd name="T9" fmla="*/ 30 h 721"/>
                <a:gd name="T10" fmla="*/ 732 w 751"/>
                <a:gd name="T11" fmla="*/ 46 h 721"/>
                <a:gd name="T12" fmla="*/ 742 w 751"/>
                <a:gd name="T13" fmla="*/ 65 h 721"/>
                <a:gd name="T14" fmla="*/ 749 w 751"/>
                <a:gd name="T15" fmla="*/ 84 h 721"/>
                <a:gd name="T16" fmla="*/ 751 w 751"/>
                <a:gd name="T17" fmla="*/ 105 h 721"/>
                <a:gd name="T18" fmla="*/ 751 w 751"/>
                <a:gd name="T19" fmla="*/ 108 h 721"/>
                <a:gd name="T20" fmla="*/ 748 w 751"/>
                <a:gd name="T21" fmla="*/ 132 h 721"/>
                <a:gd name="T22" fmla="*/ 739 w 751"/>
                <a:gd name="T23" fmla="*/ 154 h 721"/>
                <a:gd name="T24" fmla="*/ 727 w 751"/>
                <a:gd name="T25" fmla="*/ 175 h 721"/>
                <a:gd name="T26" fmla="*/ 710 w 751"/>
                <a:gd name="T27" fmla="*/ 191 h 721"/>
                <a:gd name="T28" fmla="*/ 689 w 751"/>
                <a:gd name="T29" fmla="*/ 203 h 721"/>
                <a:gd name="T30" fmla="*/ 351 w 751"/>
                <a:gd name="T31" fmla="*/ 360 h 721"/>
                <a:gd name="T32" fmla="*/ 689 w 751"/>
                <a:gd name="T33" fmla="*/ 518 h 721"/>
                <a:gd name="T34" fmla="*/ 710 w 751"/>
                <a:gd name="T35" fmla="*/ 530 h 721"/>
                <a:gd name="T36" fmla="*/ 727 w 751"/>
                <a:gd name="T37" fmla="*/ 546 h 721"/>
                <a:gd name="T38" fmla="*/ 739 w 751"/>
                <a:gd name="T39" fmla="*/ 567 h 721"/>
                <a:gd name="T40" fmla="*/ 748 w 751"/>
                <a:gd name="T41" fmla="*/ 589 h 721"/>
                <a:gd name="T42" fmla="*/ 751 w 751"/>
                <a:gd name="T43" fmla="*/ 613 h 721"/>
                <a:gd name="T44" fmla="*/ 751 w 751"/>
                <a:gd name="T45" fmla="*/ 616 h 721"/>
                <a:gd name="T46" fmla="*/ 749 w 751"/>
                <a:gd name="T47" fmla="*/ 636 h 721"/>
                <a:gd name="T48" fmla="*/ 742 w 751"/>
                <a:gd name="T49" fmla="*/ 656 h 721"/>
                <a:gd name="T50" fmla="*/ 732 w 751"/>
                <a:gd name="T51" fmla="*/ 675 h 721"/>
                <a:gd name="T52" fmla="*/ 718 w 751"/>
                <a:gd name="T53" fmla="*/ 691 h 721"/>
                <a:gd name="T54" fmla="*/ 702 w 751"/>
                <a:gd name="T55" fmla="*/ 704 h 721"/>
                <a:gd name="T56" fmla="*/ 684 w 751"/>
                <a:gd name="T57" fmla="*/ 712 h 721"/>
                <a:gd name="T58" fmla="*/ 665 w 751"/>
                <a:gd name="T59" fmla="*/ 719 h 721"/>
                <a:gd name="T60" fmla="*/ 646 w 751"/>
                <a:gd name="T61" fmla="*/ 721 h 721"/>
                <a:gd name="T62" fmla="*/ 622 w 751"/>
                <a:gd name="T63" fmla="*/ 718 h 721"/>
                <a:gd name="T64" fmla="*/ 601 w 751"/>
                <a:gd name="T65" fmla="*/ 710 h 721"/>
                <a:gd name="T66" fmla="*/ 61 w 751"/>
                <a:gd name="T67" fmla="*/ 460 h 721"/>
                <a:gd name="T68" fmla="*/ 41 w 751"/>
                <a:gd name="T69" fmla="*/ 447 h 721"/>
                <a:gd name="T70" fmla="*/ 23 w 751"/>
                <a:gd name="T71" fmla="*/ 430 h 721"/>
                <a:gd name="T72" fmla="*/ 11 w 751"/>
                <a:gd name="T73" fmla="*/ 410 h 721"/>
                <a:gd name="T74" fmla="*/ 3 w 751"/>
                <a:gd name="T75" fmla="*/ 387 h 721"/>
                <a:gd name="T76" fmla="*/ 0 w 751"/>
                <a:gd name="T77" fmla="*/ 364 h 721"/>
                <a:gd name="T78" fmla="*/ 0 w 751"/>
                <a:gd name="T79" fmla="*/ 357 h 721"/>
                <a:gd name="T80" fmla="*/ 3 w 751"/>
                <a:gd name="T81" fmla="*/ 332 h 721"/>
                <a:gd name="T82" fmla="*/ 11 w 751"/>
                <a:gd name="T83" fmla="*/ 310 h 721"/>
                <a:gd name="T84" fmla="*/ 23 w 751"/>
                <a:gd name="T85" fmla="*/ 291 h 721"/>
                <a:gd name="T86" fmla="*/ 41 w 751"/>
                <a:gd name="T87" fmla="*/ 274 h 721"/>
                <a:gd name="T88" fmla="*/ 61 w 751"/>
                <a:gd name="T89" fmla="*/ 261 h 721"/>
                <a:gd name="T90" fmla="*/ 601 w 751"/>
                <a:gd name="T91" fmla="*/ 11 h 721"/>
                <a:gd name="T92" fmla="*/ 622 w 751"/>
                <a:gd name="T93" fmla="*/ 3 h 721"/>
                <a:gd name="T94" fmla="*/ 646 w 751"/>
                <a:gd name="T95" fmla="*/ 0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1" h="721">
                  <a:moveTo>
                    <a:pt x="646" y="0"/>
                  </a:moveTo>
                  <a:lnTo>
                    <a:pt x="665" y="2"/>
                  </a:lnTo>
                  <a:lnTo>
                    <a:pt x="684" y="8"/>
                  </a:lnTo>
                  <a:lnTo>
                    <a:pt x="702" y="17"/>
                  </a:lnTo>
                  <a:lnTo>
                    <a:pt x="718" y="30"/>
                  </a:lnTo>
                  <a:lnTo>
                    <a:pt x="732" y="46"/>
                  </a:lnTo>
                  <a:lnTo>
                    <a:pt x="742" y="65"/>
                  </a:lnTo>
                  <a:lnTo>
                    <a:pt x="749" y="84"/>
                  </a:lnTo>
                  <a:lnTo>
                    <a:pt x="751" y="105"/>
                  </a:lnTo>
                  <a:lnTo>
                    <a:pt x="751" y="108"/>
                  </a:lnTo>
                  <a:lnTo>
                    <a:pt x="748" y="132"/>
                  </a:lnTo>
                  <a:lnTo>
                    <a:pt x="739" y="154"/>
                  </a:lnTo>
                  <a:lnTo>
                    <a:pt x="727" y="175"/>
                  </a:lnTo>
                  <a:lnTo>
                    <a:pt x="710" y="191"/>
                  </a:lnTo>
                  <a:lnTo>
                    <a:pt x="689" y="203"/>
                  </a:lnTo>
                  <a:lnTo>
                    <a:pt x="351" y="360"/>
                  </a:lnTo>
                  <a:lnTo>
                    <a:pt x="689" y="518"/>
                  </a:lnTo>
                  <a:lnTo>
                    <a:pt x="710" y="530"/>
                  </a:lnTo>
                  <a:lnTo>
                    <a:pt x="727" y="546"/>
                  </a:lnTo>
                  <a:lnTo>
                    <a:pt x="739" y="567"/>
                  </a:lnTo>
                  <a:lnTo>
                    <a:pt x="748" y="589"/>
                  </a:lnTo>
                  <a:lnTo>
                    <a:pt x="751" y="613"/>
                  </a:lnTo>
                  <a:lnTo>
                    <a:pt x="751" y="616"/>
                  </a:lnTo>
                  <a:lnTo>
                    <a:pt x="749" y="636"/>
                  </a:lnTo>
                  <a:lnTo>
                    <a:pt x="742" y="656"/>
                  </a:lnTo>
                  <a:lnTo>
                    <a:pt x="732" y="675"/>
                  </a:lnTo>
                  <a:lnTo>
                    <a:pt x="718" y="691"/>
                  </a:lnTo>
                  <a:lnTo>
                    <a:pt x="702" y="704"/>
                  </a:lnTo>
                  <a:lnTo>
                    <a:pt x="684" y="712"/>
                  </a:lnTo>
                  <a:lnTo>
                    <a:pt x="665" y="719"/>
                  </a:lnTo>
                  <a:lnTo>
                    <a:pt x="646" y="721"/>
                  </a:lnTo>
                  <a:lnTo>
                    <a:pt x="622" y="718"/>
                  </a:lnTo>
                  <a:lnTo>
                    <a:pt x="601" y="710"/>
                  </a:lnTo>
                  <a:lnTo>
                    <a:pt x="61" y="460"/>
                  </a:lnTo>
                  <a:lnTo>
                    <a:pt x="41" y="447"/>
                  </a:lnTo>
                  <a:lnTo>
                    <a:pt x="23" y="430"/>
                  </a:lnTo>
                  <a:lnTo>
                    <a:pt x="11" y="410"/>
                  </a:lnTo>
                  <a:lnTo>
                    <a:pt x="3" y="387"/>
                  </a:lnTo>
                  <a:lnTo>
                    <a:pt x="0" y="364"/>
                  </a:lnTo>
                  <a:lnTo>
                    <a:pt x="0" y="357"/>
                  </a:lnTo>
                  <a:lnTo>
                    <a:pt x="3" y="332"/>
                  </a:lnTo>
                  <a:lnTo>
                    <a:pt x="11" y="310"/>
                  </a:lnTo>
                  <a:lnTo>
                    <a:pt x="23" y="291"/>
                  </a:lnTo>
                  <a:lnTo>
                    <a:pt x="41" y="274"/>
                  </a:lnTo>
                  <a:lnTo>
                    <a:pt x="61" y="261"/>
                  </a:lnTo>
                  <a:lnTo>
                    <a:pt x="601" y="11"/>
                  </a:lnTo>
                  <a:lnTo>
                    <a:pt x="622" y="3"/>
                  </a:lnTo>
                  <a:lnTo>
                    <a:pt x="6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5" name="Freeform 45">
              <a:extLst>
                <a:ext uri="{FF2B5EF4-FFF2-40B4-BE49-F238E27FC236}">
                  <a16:creationId xmlns:a16="http://schemas.microsoft.com/office/drawing/2014/main" id="{4DDE858C-C4AC-4415-A451-DEE55D7EE29B}"/>
                </a:ext>
              </a:extLst>
            </p:cNvPr>
            <p:cNvSpPr>
              <a:spLocks/>
            </p:cNvSpPr>
            <p:nvPr/>
          </p:nvSpPr>
          <p:spPr bwMode="auto">
            <a:xfrm>
              <a:off x="2173288" y="1689100"/>
              <a:ext cx="450850" cy="1041400"/>
            </a:xfrm>
            <a:custGeom>
              <a:avLst/>
              <a:gdLst>
                <a:gd name="T0" fmla="*/ 461 w 569"/>
                <a:gd name="T1" fmla="*/ 0 h 1313"/>
                <a:gd name="T2" fmla="*/ 464 w 569"/>
                <a:gd name="T3" fmla="*/ 0 h 1313"/>
                <a:gd name="T4" fmla="*/ 483 w 569"/>
                <a:gd name="T5" fmla="*/ 2 h 1313"/>
                <a:gd name="T6" fmla="*/ 502 w 569"/>
                <a:gd name="T7" fmla="*/ 8 h 1313"/>
                <a:gd name="T8" fmla="*/ 520 w 569"/>
                <a:gd name="T9" fmla="*/ 16 h 1313"/>
                <a:gd name="T10" fmla="*/ 535 w 569"/>
                <a:gd name="T11" fmla="*/ 28 h 1313"/>
                <a:gd name="T12" fmla="*/ 548 w 569"/>
                <a:gd name="T13" fmla="*/ 44 h 1313"/>
                <a:gd name="T14" fmla="*/ 558 w 569"/>
                <a:gd name="T15" fmla="*/ 61 h 1313"/>
                <a:gd name="T16" fmla="*/ 565 w 569"/>
                <a:gd name="T17" fmla="*/ 79 h 1313"/>
                <a:gd name="T18" fmla="*/ 569 w 569"/>
                <a:gd name="T19" fmla="*/ 99 h 1313"/>
                <a:gd name="T20" fmla="*/ 568 w 569"/>
                <a:gd name="T21" fmla="*/ 118 h 1313"/>
                <a:gd name="T22" fmla="*/ 564 w 569"/>
                <a:gd name="T23" fmla="*/ 137 h 1313"/>
                <a:gd name="T24" fmla="*/ 207 w 569"/>
                <a:gd name="T25" fmla="*/ 1241 h 1313"/>
                <a:gd name="T26" fmla="*/ 199 w 569"/>
                <a:gd name="T27" fmla="*/ 1261 h 1313"/>
                <a:gd name="T28" fmla="*/ 186 w 569"/>
                <a:gd name="T29" fmla="*/ 1278 h 1313"/>
                <a:gd name="T30" fmla="*/ 169 w 569"/>
                <a:gd name="T31" fmla="*/ 1293 h 1313"/>
                <a:gd name="T32" fmla="*/ 151 w 569"/>
                <a:gd name="T33" fmla="*/ 1304 h 1313"/>
                <a:gd name="T34" fmla="*/ 130 w 569"/>
                <a:gd name="T35" fmla="*/ 1311 h 1313"/>
                <a:gd name="T36" fmla="*/ 107 w 569"/>
                <a:gd name="T37" fmla="*/ 1313 h 1313"/>
                <a:gd name="T38" fmla="*/ 105 w 569"/>
                <a:gd name="T39" fmla="*/ 1313 h 1313"/>
                <a:gd name="T40" fmla="*/ 85 w 569"/>
                <a:gd name="T41" fmla="*/ 1311 h 1313"/>
                <a:gd name="T42" fmla="*/ 67 w 569"/>
                <a:gd name="T43" fmla="*/ 1306 h 1313"/>
                <a:gd name="T44" fmla="*/ 49 w 569"/>
                <a:gd name="T45" fmla="*/ 1297 h 1313"/>
                <a:gd name="T46" fmla="*/ 33 w 569"/>
                <a:gd name="T47" fmla="*/ 1284 h 1313"/>
                <a:gd name="T48" fmla="*/ 20 w 569"/>
                <a:gd name="T49" fmla="*/ 1270 h 1313"/>
                <a:gd name="T50" fmla="*/ 9 w 569"/>
                <a:gd name="T51" fmla="*/ 1253 h 1313"/>
                <a:gd name="T52" fmla="*/ 3 w 569"/>
                <a:gd name="T53" fmla="*/ 1234 h 1313"/>
                <a:gd name="T54" fmla="*/ 0 w 569"/>
                <a:gd name="T55" fmla="*/ 1215 h 1313"/>
                <a:gd name="T56" fmla="*/ 0 w 569"/>
                <a:gd name="T57" fmla="*/ 1196 h 1313"/>
                <a:gd name="T58" fmla="*/ 4 w 569"/>
                <a:gd name="T59" fmla="*/ 1176 h 1313"/>
                <a:gd name="T60" fmla="*/ 361 w 569"/>
                <a:gd name="T61" fmla="*/ 73 h 1313"/>
                <a:gd name="T62" fmla="*/ 370 w 569"/>
                <a:gd name="T63" fmla="*/ 53 h 1313"/>
                <a:gd name="T64" fmla="*/ 382 w 569"/>
                <a:gd name="T65" fmla="*/ 35 h 1313"/>
                <a:gd name="T66" fmla="*/ 399 w 569"/>
                <a:gd name="T67" fmla="*/ 20 h 1313"/>
                <a:gd name="T68" fmla="*/ 418 w 569"/>
                <a:gd name="T69" fmla="*/ 10 h 1313"/>
                <a:gd name="T70" fmla="*/ 438 w 569"/>
                <a:gd name="T71" fmla="*/ 3 h 1313"/>
                <a:gd name="T72" fmla="*/ 461 w 569"/>
                <a:gd name="T73" fmla="*/ 0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9" h="1313">
                  <a:moveTo>
                    <a:pt x="461" y="0"/>
                  </a:moveTo>
                  <a:lnTo>
                    <a:pt x="464" y="0"/>
                  </a:lnTo>
                  <a:lnTo>
                    <a:pt x="483" y="2"/>
                  </a:lnTo>
                  <a:lnTo>
                    <a:pt x="502" y="8"/>
                  </a:lnTo>
                  <a:lnTo>
                    <a:pt x="520" y="16"/>
                  </a:lnTo>
                  <a:lnTo>
                    <a:pt x="535" y="28"/>
                  </a:lnTo>
                  <a:lnTo>
                    <a:pt x="548" y="44"/>
                  </a:lnTo>
                  <a:lnTo>
                    <a:pt x="558" y="61"/>
                  </a:lnTo>
                  <a:lnTo>
                    <a:pt x="565" y="79"/>
                  </a:lnTo>
                  <a:lnTo>
                    <a:pt x="569" y="99"/>
                  </a:lnTo>
                  <a:lnTo>
                    <a:pt x="568" y="118"/>
                  </a:lnTo>
                  <a:lnTo>
                    <a:pt x="564" y="137"/>
                  </a:lnTo>
                  <a:lnTo>
                    <a:pt x="207" y="1241"/>
                  </a:lnTo>
                  <a:lnTo>
                    <a:pt x="199" y="1261"/>
                  </a:lnTo>
                  <a:lnTo>
                    <a:pt x="186" y="1278"/>
                  </a:lnTo>
                  <a:lnTo>
                    <a:pt x="169" y="1293"/>
                  </a:lnTo>
                  <a:lnTo>
                    <a:pt x="151" y="1304"/>
                  </a:lnTo>
                  <a:lnTo>
                    <a:pt x="130" y="1311"/>
                  </a:lnTo>
                  <a:lnTo>
                    <a:pt x="107" y="1313"/>
                  </a:lnTo>
                  <a:lnTo>
                    <a:pt x="105" y="1313"/>
                  </a:lnTo>
                  <a:lnTo>
                    <a:pt x="85" y="1311"/>
                  </a:lnTo>
                  <a:lnTo>
                    <a:pt x="67" y="1306"/>
                  </a:lnTo>
                  <a:lnTo>
                    <a:pt x="49" y="1297"/>
                  </a:lnTo>
                  <a:lnTo>
                    <a:pt x="33" y="1284"/>
                  </a:lnTo>
                  <a:lnTo>
                    <a:pt x="20" y="1270"/>
                  </a:lnTo>
                  <a:lnTo>
                    <a:pt x="9" y="1253"/>
                  </a:lnTo>
                  <a:lnTo>
                    <a:pt x="3" y="1234"/>
                  </a:lnTo>
                  <a:lnTo>
                    <a:pt x="0" y="1215"/>
                  </a:lnTo>
                  <a:lnTo>
                    <a:pt x="0" y="1196"/>
                  </a:lnTo>
                  <a:lnTo>
                    <a:pt x="4" y="1176"/>
                  </a:lnTo>
                  <a:lnTo>
                    <a:pt x="361" y="73"/>
                  </a:lnTo>
                  <a:lnTo>
                    <a:pt x="370" y="53"/>
                  </a:lnTo>
                  <a:lnTo>
                    <a:pt x="382" y="35"/>
                  </a:lnTo>
                  <a:lnTo>
                    <a:pt x="399" y="20"/>
                  </a:lnTo>
                  <a:lnTo>
                    <a:pt x="418" y="10"/>
                  </a:lnTo>
                  <a:lnTo>
                    <a:pt x="438" y="3"/>
                  </a:lnTo>
                  <a:lnTo>
                    <a:pt x="4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6" name="Freeform 46">
              <a:extLst>
                <a:ext uri="{FF2B5EF4-FFF2-40B4-BE49-F238E27FC236}">
                  <a16:creationId xmlns:a16="http://schemas.microsoft.com/office/drawing/2014/main" id="{2B0113AB-E16E-4DCF-B502-379BD8714E37}"/>
                </a:ext>
              </a:extLst>
            </p:cNvPr>
            <p:cNvSpPr>
              <a:spLocks/>
            </p:cNvSpPr>
            <p:nvPr/>
          </p:nvSpPr>
          <p:spPr bwMode="auto">
            <a:xfrm>
              <a:off x="2611438" y="1927225"/>
              <a:ext cx="595313" cy="571500"/>
            </a:xfrm>
            <a:custGeom>
              <a:avLst/>
              <a:gdLst>
                <a:gd name="T0" fmla="*/ 105 w 750"/>
                <a:gd name="T1" fmla="*/ 0 h 721"/>
                <a:gd name="T2" fmla="*/ 128 w 750"/>
                <a:gd name="T3" fmla="*/ 3 h 721"/>
                <a:gd name="T4" fmla="*/ 149 w 750"/>
                <a:gd name="T5" fmla="*/ 11 h 721"/>
                <a:gd name="T6" fmla="*/ 690 w 750"/>
                <a:gd name="T7" fmla="*/ 261 h 721"/>
                <a:gd name="T8" fmla="*/ 710 w 750"/>
                <a:gd name="T9" fmla="*/ 274 h 721"/>
                <a:gd name="T10" fmla="*/ 727 w 750"/>
                <a:gd name="T11" fmla="*/ 291 h 721"/>
                <a:gd name="T12" fmla="*/ 740 w 750"/>
                <a:gd name="T13" fmla="*/ 310 h 721"/>
                <a:gd name="T14" fmla="*/ 747 w 750"/>
                <a:gd name="T15" fmla="*/ 332 h 721"/>
                <a:gd name="T16" fmla="*/ 750 w 750"/>
                <a:gd name="T17" fmla="*/ 357 h 721"/>
                <a:gd name="T18" fmla="*/ 750 w 750"/>
                <a:gd name="T19" fmla="*/ 364 h 721"/>
                <a:gd name="T20" fmla="*/ 747 w 750"/>
                <a:gd name="T21" fmla="*/ 389 h 721"/>
                <a:gd name="T22" fmla="*/ 740 w 750"/>
                <a:gd name="T23" fmla="*/ 410 h 721"/>
                <a:gd name="T24" fmla="*/ 727 w 750"/>
                <a:gd name="T25" fmla="*/ 430 h 721"/>
                <a:gd name="T26" fmla="*/ 710 w 750"/>
                <a:gd name="T27" fmla="*/ 447 h 721"/>
                <a:gd name="T28" fmla="*/ 690 w 750"/>
                <a:gd name="T29" fmla="*/ 460 h 721"/>
                <a:gd name="T30" fmla="*/ 149 w 750"/>
                <a:gd name="T31" fmla="*/ 710 h 721"/>
                <a:gd name="T32" fmla="*/ 128 w 750"/>
                <a:gd name="T33" fmla="*/ 718 h 721"/>
                <a:gd name="T34" fmla="*/ 105 w 750"/>
                <a:gd name="T35" fmla="*/ 721 h 721"/>
                <a:gd name="T36" fmla="*/ 85 w 750"/>
                <a:gd name="T37" fmla="*/ 719 h 721"/>
                <a:gd name="T38" fmla="*/ 67 w 750"/>
                <a:gd name="T39" fmla="*/ 712 h 721"/>
                <a:gd name="T40" fmla="*/ 48 w 750"/>
                <a:gd name="T41" fmla="*/ 704 h 721"/>
                <a:gd name="T42" fmla="*/ 32 w 750"/>
                <a:gd name="T43" fmla="*/ 691 h 721"/>
                <a:gd name="T44" fmla="*/ 19 w 750"/>
                <a:gd name="T45" fmla="*/ 675 h 721"/>
                <a:gd name="T46" fmla="*/ 9 w 750"/>
                <a:gd name="T47" fmla="*/ 656 h 721"/>
                <a:gd name="T48" fmla="*/ 2 w 750"/>
                <a:gd name="T49" fmla="*/ 636 h 721"/>
                <a:gd name="T50" fmla="*/ 0 w 750"/>
                <a:gd name="T51" fmla="*/ 616 h 721"/>
                <a:gd name="T52" fmla="*/ 0 w 750"/>
                <a:gd name="T53" fmla="*/ 613 h 721"/>
                <a:gd name="T54" fmla="*/ 2 w 750"/>
                <a:gd name="T55" fmla="*/ 589 h 721"/>
                <a:gd name="T56" fmla="*/ 11 w 750"/>
                <a:gd name="T57" fmla="*/ 567 h 721"/>
                <a:gd name="T58" fmla="*/ 24 w 750"/>
                <a:gd name="T59" fmla="*/ 546 h 721"/>
                <a:gd name="T60" fmla="*/ 40 w 750"/>
                <a:gd name="T61" fmla="*/ 530 h 721"/>
                <a:gd name="T62" fmla="*/ 60 w 750"/>
                <a:gd name="T63" fmla="*/ 518 h 721"/>
                <a:gd name="T64" fmla="*/ 399 w 750"/>
                <a:gd name="T65" fmla="*/ 360 h 721"/>
                <a:gd name="T66" fmla="*/ 60 w 750"/>
                <a:gd name="T67" fmla="*/ 203 h 721"/>
                <a:gd name="T68" fmla="*/ 40 w 750"/>
                <a:gd name="T69" fmla="*/ 191 h 721"/>
                <a:gd name="T70" fmla="*/ 24 w 750"/>
                <a:gd name="T71" fmla="*/ 175 h 721"/>
                <a:gd name="T72" fmla="*/ 11 w 750"/>
                <a:gd name="T73" fmla="*/ 154 h 721"/>
                <a:gd name="T74" fmla="*/ 2 w 750"/>
                <a:gd name="T75" fmla="*/ 132 h 721"/>
                <a:gd name="T76" fmla="*/ 0 w 750"/>
                <a:gd name="T77" fmla="*/ 108 h 721"/>
                <a:gd name="T78" fmla="*/ 0 w 750"/>
                <a:gd name="T79" fmla="*/ 105 h 721"/>
                <a:gd name="T80" fmla="*/ 2 w 750"/>
                <a:gd name="T81" fmla="*/ 84 h 721"/>
                <a:gd name="T82" fmla="*/ 9 w 750"/>
                <a:gd name="T83" fmla="*/ 65 h 721"/>
                <a:gd name="T84" fmla="*/ 19 w 750"/>
                <a:gd name="T85" fmla="*/ 46 h 721"/>
                <a:gd name="T86" fmla="*/ 32 w 750"/>
                <a:gd name="T87" fmla="*/ 30 h 721"/>
                <a:gd name="T88" fmla="*/ 48 w 750"/>
                <a:gd name="T89" fmla="*/ 17 h 721"/>
                <a:gd name="T90" fmla="*/ 67 w 750"/>
                <a:gd name="T91" fmla="*/ 8 h 721"/>
                <a:gd name="T92" fmla="*/ 85 w 750"/>
                <a:gd name="T93" fmla="*/ 2 h 721"/>
                <a:gd name="T94" fmla="*/ 105 w 750"/>
                <a:gd name="T95" fmla="*/ 0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0" h="721">
                  <a:moveTo>
                    <a:pt x="105" y="0"/>
                  </a:moveTo>
                  <a:lnTo>
                    <a:pt x="128" y="3"/>
                  </a:lnTo>
                  <a:lnTo>
                    <a:pt x="149" y="11"/>
                  </a:lnTo>
                  <a:lnTo>
                    <a:pt x="690" y="261"/>
                  </a:lnTo>
                  <a:lnTo>
                    <a:pt x="710" y="274"/>
                  </a:lnTo>
                  <a:lnTo>
                    <a:pt x="727" y="291"/>
                  </a:lnTo>
                  <a:lnTo>
                    <a:pt x="740" y="310"/>
                  </a:lnTo>
                  <a:lnTo>
                    <a:pt x="747" y="332"/>
                  </a:lnTo>
                  <a:lnTo>
                    <a:pt x="750" y="357"/>
                  </a:lnTo>
                  <a:lnTo>
                    <a:pt x="750" y="364"/>
                  </a:lnTo>
                  <a:lnTo>
                    <a:pt x="747" y="389"/>
                  </a:lnTo>
                  <a:lnTo>
                    <a:pt x="740" y="410"/>
                  </a:lnTo>
                  <a:lnTo>
                    <a:pt x="727" y="430"/>
                  </a:lnTo>
                  <a:lnTo>
                    <a:pt x="710" y="447"/>
                  </a:lnTo>
                  <a:lnTo>
                    <a:pt x="690" y="460"/>
                  </a:lnTo>
                  <a:lnTo>
                    <a:pt x="149" y="710"/>
                  </a:lnTo>
                  <a:lnTo>
                    <a:pt x="128" y="718"/>
                  </a:lnTo>
                  <a:lnTo>
                    <a:pt x="105" y="721"/>
                  </a:lnTo>
                  <a:lnTo>
                    <a:pt x="85" y="719"/>
                  </a:lnTo>
                  <a:lnTo>
                    <a:pt x="67" y="712"/>
                  </a:lnTo>
                  <a:lnTo>
                    <a:pt x="48" y="704"/>
                  </a:lnTo>
                  <a:lnTo>
                    <a:pt x="32" y="691"/>
                  </a:lnTo>
                  <a:lnTo>
                    <a:pt x="19" y="675"/>
                  </a:lnTo>
                  <a:lnTo>
                    <a:pt x="9" y="656"/>
                  </a:lnTo>
                  <a:lnTo>
                    <a:pt x="2" y="636"/>
                  </a:lnTo>
                  <a:lnTo>
                    <a:pt x="0" y="616"/>
                  </a:lnTo>
                  <a:lnTo>
                    <a:pt x="0" y="613"/>
                  </a:lnTo>
                  <a:lnTo>
                    <a:pt x="2" y="589"/>
                  </a:lnTo>
                  <a:lnTo>
                    <a:pt x="11" y="567"/>
                  </a:lnTo>
                  <a:lnTo>
                    <a:pt x="24" y="546"/>
                  </a:lnTo>
                  <a:lnTo>
                    <a:pt x="40" y="530"/>
                  </a:lnTo>
                  <a:lnTo>
                    <a:pt x="60" y="518"/>
                  </a:lnTo>
                  <a:lnTo>
                    <a:pt x="399" y="360"/>
                  </a:lnTo>
                  <a:lnTo>
                    <a:pt x="60" y="203"/>
                  </a:lnTo>
                  <a:lnTo>
                    <a:pt x="40" y="191"/>
                  </a:lnTo>
                  <a:lnTo>
                    <a:pt x="24" y="175"/>
                  </a:lnTo>
                  <a:lnTo>
                    <a:pt x="11" y="154"/>
                  </a:lnTo>
                  <a:lnTo>
                    <a:pt x="2" y="132"/>
                  </a:lnTo>
                  <a:lnTo>
                    <a:pt x="0" y="108"/>
                  </a:lnTo>
                  <a:lnTo>
                    <a:pt x="0" y="105"/>
                  </a:lnTo>
                  <a:lnTo>
                    <a:pt x="2" y="84"/>
                  </a:lnTo>
                  <a:lnTo>
                    <a:pt x="9" y="65"/>
                  </a:lnTo>
                  <a:lnTo>
                    <a:pt x="19" y="46"/>
                  </a:lnTo>
                  <a:lnTo>
                    <a:pt x="32" y="30"/>
                  </a:lnTo>
                  <a:lnTo>
                    <a:pt x="48" y="17"/>
                  </a:lnTo>
                  <a:lnTo>
                    <a:pt x="67" y="8"/>
                  </a:lnTo>
                  <a:lnTo>
                    <a:pt x="85" y="2"/>
                  </a:lnTo>
                  <a:lnTo>
                    <a:pt x="1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67" name="TextBox 66">
            <a:extLst>
              <a:ext uri="{FF2B5EF4-FFF2-40B4-BE49-F238E27FC236}">
                <a16:creationId xmlns:a16="http://schemas.microsoft.com/office/drawing/2014/main" id="{CB18AE6C-A2BD-4A47-9F09-B2820FC3CC11}"/>
              </a:ext>
            </a:extLst>
          </p:cNvPr>
          <p:cNvSpPr txBox="1"/>
          <p:nvPr/>
        </p:nvSpPr>
        <p:spPr>
          <a:xfrm>
            <a:off x="2263549" y="5211788"/>
            <a:ext cx="1895475" cy="923330"/>
          </a:xfrm>
          <a:prstGeom prst="rect">
            <a:avLst/>
          </a:prstGeom>
          <a:noFill/>
        </p:spPr>
        <p:txBody>
          <a:bodyPr wrap="square" rtlCol="0">
            <a:spAutoFit/>
          </a:bodyPr>
          <a:lstStyle/>
          <a:p>
            <a:r>
              <a:rPr lang="en-US" dirty="0"/>
              <a:t>Exercise code link:</a:t>
            </a:r>
          </a:p>
          <a:p>
            <a:pPr marL="285750" indent="-285750">
              <a:buFontTx/>
              <a:buChar char="-"/>
            </a:pPr>
            <a:r>
              <a:rPr lang="en-US" dirty="0">
                <a:hlinkClick r:id="rId5"/>
              </a:rPr>
              <a:t>index.html</a:t>
            </a:r>
            <a:endParaRPr lang="en-US" dirty="0"/>
          </a:p>
          <a:p>
            <a:pPr marL="285750" indent="-285750">
              <a:buFontTx/>
              <a:buChar char="-"/>
            </a:pPr>
            <a:r>
              <a:rPr lang="en-US" dirty="0">
                <a:hlinkClick r:id="rId6"/>
              </a:rPr>
              <a:t>reuse.js</a:t>
            </a:r>
            <a:endParaRPr lang="en-US" dirty="0"/>
          </a:p>
        </p:txBody>
      </p:sp>
    </p:spTree>
    <p:extLst>
      <p:ext uri="{BB962C8B-B14F-4D97-AF65-F5344CB8AC3E}">
        <p14:creationId xmlns:p14="http://schemas.microsoft.com/office/powerpoint/2010/main" val="2065310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31603-7A9E-4DBF-A360-B764CAB55D92}"/>
              </a:ext>
            </a:extLst>
          </p:cNvPr>
          <p:cNvSpPr>
            <a:spLocks noGrp="1"/>
          </p:cNvSpPr>
          <p:nvPr>
            <p:ph type="ctrTitle"/>
          </p:nvPr>
        </p:nvSpPr>
        <p:spPr>
          <a:xfrm>
            <a:off x="190547" y="147519"/>
            <a:ext cx="9144000" cy="568435"/>
          </a:xfrm>
        </p:spPr>
        <p:txBody>
          <a:bodyPr>
            <a:noAutofit/>
          </a:bodyPr>
          <a:lstStyle/>
          <a:p>
            <a:pPr algn="l">
              <a:lnSpc>
                <a:spcPct val="100000"/>
              </a:lnSpc>
            </a:pPr>
            <a:r>
              <a:rPr lang="en-US" sz="3600" dirty="0">
                <a:latin typeface="Cooper Black" panose="0208090404030B020404" pitchFamily="18" charset="0"/>
              </a:rPr>
              <a:t>Why jQuery</a:t>
            </a:r>
          </a:p>
        </p:txBody>
      </p:sp>
      <p:pic>
        <p:nvPicPr>
          <p:cNvPr id="4" name="Picture 3">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60A84B6B-B12E-4167-97CF-5860A564A264}"/>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36" name="TextBox 35">
            <a:extLst>
              <a:ext uri="{FF2B5EF4-FFF2-40B4-BE49-F238E27FC236}">
                <a16:creationId xmlns:a16="http://schemas.microsoft.com/office/drawing/2014/main" id="{6AECF280-3A18-4260-A3CD-77C45ED0E3FE}"/>
              </a:ext>
            </a:extLst>
          </p:cNvPr>
          <p:cNvSpPr txBox="1"/>
          <p:nvPr/>
        </p:nvSpPr>
        <p:spPr>
          <a:xfrm>
            <a:off x="373672" y="715954"/>
            <a:ext cx="6642590" cy="5632311"/>
          </a:xfrm>
          <a:prstGeom prst="rect">
            <a:avLst/>
          </a:prstGeom>
          <a:noFill/>
        </p:spPr>
        <p:txBody>
          <a:bodyPr wrap="square">
            <a:spAutoFit/>
          </a:bodyPr>
          <a:lstStyle/>
          <a:p>
            <a:pPr marL="285750" indent="-285750" algn="just" fontAlgn="base">
              <a:buFont typeface="Arial" panose="020B0604020202020204" pitchFamily="34" charset="0"/>
              <a:buChar char="•"/>
            </a:pPr>
            <a:r>
              <a:rPr lang="en-US" b="0" i="0" dirty="0">
                <a:solidFill>
                  <a:srgbClr val="273239"/>
                </a:solidFill>
                <a:effectLst/>
                <a:latin typeface="Calibri (Body)"/>
              </a:rPr>
              <a:t>It is incredibly popular, which is to say it has a large community of users and a healthy amount of contributors who participate as developers and evangelists.</a:t>
            </a:r>
          </a:p>
          <a:p>
            <a:pPr marL="285750" indent="-285750" algn="just" fontAlgn="base">
              <a:buFont typeface="Arial" panose="020B0604020202020204" pitchFamily="34" charset="0"/>
              <a:buChar char="•"/>
            </a:pPr>
            <a:r>
              <a:rPr lang="en-US" b="0" i="0" dirty="0">
                <a:solidFill>
                  <a:srgbClr val="273239"/>
                </a:solidFill>
                <a:effectLst/>
                <a:latin typeface="Calibri (Body)"/>
              </a:rPr>
              <a:t>It normalizes the differences between web browsers so that you don’t have to.</a:t>
            </a:r>
          </a:p>
          <a:p>
            <a:pPr marL="285750" indent="-285750" algn="just" fontAlgn="base">
              <a:buFont typeface="Arial" panose="020B0604020202020204" pitchFamily="34" charset="0"/>
              <a:buChar char="•"/>
            </a:pPr>
            <a:r>
              <a:rPr lang="en-US" b="0" i="0" dirty="0">
                <a:solidFill>
                  <a:srgbClr val="273239"/>
                </a:solidFill>
                <a:effectLst/>
                <a:latin typeface="Calibri (Body)"/>
              </a:rPr>
              <a:t>It is intentionally a lightweight footprint with a simple yet clever plugin architecture.</a:t>
            </a:r>
          </a:p>
          <a:p>
            <a:pPr marL="285750" indent="-285750" algn="just" fontAlgn="base">
              <a:buFont typeface="Arial" panose="020B0604020202020204" pitchFamily="34" charset="0"/>
              <a:buChar char="•"/>
            </a:pPr>
            <a:r>
              <a:rPr lang="en-US" b="0" i="0" dirty="0">
                <a:solidFill>
                  <a:srgbClr val="273239"/>
                </a:solidFill>
                <a:effectLst/>
                <a:latin typeface="Calibri (Body)"/>
              </a:rPr>
              <a:t>Its repository of plugins is vast and has seen steady growth since jQuery’s release.</a:t>
            </a:r>
          </a:p>
          <a:p>
            <a:pPr marL="285750" indent="-285750" algn="just" fontAlgn="base">
              <a:buFont typeface="Arial" panose="020B0604020202020204" pitchFamily="34" charset="0"/>
              <a:buChar char="•"/>
            </a:pPr>
            <a:r>
              <a:rPr lang="en-US" b="0" i="0" dirty="0">
                <a:solidFill>
                  <a:srgbClr val="273239"/>
                </a:solidFill>
                <a:effectLst/>
                <a:latin typeface="Calibri (Body)"/>
              </a:rPr>
              <a:t>Its API is fully documented, including inline code examples, which in the world of JavaScript libraries is a luxury. Heck, any documentation at all was a luxury for years.</a:t>
            </a:r>
          </a:p>
          <a:p>
            <a:pPr marL="285750" indent="-285750" algn="just" fontAlgn="base">
              <a:buFont typeface="Arial" panose="020B0604020202020204" pitchFamily="34" charset="0"/>
              <a:buChar char="•"/>
            </a:pPr>
            <a:r>
              <a:rPr lang="en-US" b="0" i="0" dirty="0">
                <a:solidFill>
                  <a:srgbClr val="273239"/>
                </a:solidFill>
                <a:effectLst/>
                <a:latin typeface="Calibri (Body)"/>
              </a:rPr>
              <a:t>It is friendly, which is to say it provides helpful ways to avoid conflicts with other JavaScript libraries. </a:t>
            </a:r>
          </a:p>
          <a:p>
            <a:pPr marL="285750" indent="-285750" algn="just" fontAlgn="base">
              <a:buFont typeface="Arial" panose="020B0604020202020204" pitchFamily="34" charset="0"/>
              <a:buChar char="•"/>
            </a:pPr>
            <a:r>
              <a:rPr lang="en-US" b="0" i="0" dirty="0">
                <a:solidFill>
                  <a:srgbClr val="273239"/>
                </a:solidFill>
                <a:effectLst/>
                <a:latin typeface="Calibri (Body)"/>
              </a:rPr>
              <a:t>It is a lot more easy to use compared to standard javascript and other javascript libraries. </a:t>
            </a:r>
          </a:p>
          <a:p>
            <a:pPr marL="285750" indent="-285750" algn="just" fontAlgn="base">
              <a:buFont typeface="Arial" panose="020B0604020202020204" pitchFamily="34" charset="0"/>
              <a:buChar char="•"/>
            </a:pPr>
            <a:r>
              <a:rPr lang="en-US" b="0" i="0" dirty="0">
                <a:solidFill>
                  <a:srgbClr val="273239"/>
                </a:solidFill>
                <a:effectLst/>
                <a:latin typeface="Calibri (Body)"/>
              </a:rPr>
              <a:t>jQuery lets users develop Ajax templates with ease, Ajax enables a sleeker interface where actions can be performed on pages without requiring the entire page to be reloaded.</a:t>
            </a:r>
          </a:p>
          <a:p>
            <a:pPr marL="285750" indent="-285750" algn="just" fontAlgn="base">
              <a:buFont typeface="Arial" panose="020B0604020202020204" pitchFamily="34" charset="0"/>
              <a:buChar char="•"/>
            </a:pPr>
            <a:endParaRPr lang="en-US" b="0" i="0" dirty="0">
              <a:solidFill>
                <a:srgbClr val="273239"/>
              </a:solidFill>
              <a:effectLst/>
              <a:latin typeface="Calibri (Body)"/>
            </a:endParaRPr>
          </a:p>
        </p:txBody>
      </p:sp>
      <p:pic>
        <p:nvPicPr>
          <p:cNvPr id="37" name="Picture 2" descr="Design stats concept illustration Free Vector">
            <a:extLst>
              <a:ext uri="{FF2B5EF4-FFF2-40B4-BE49-F238E27FC236}">
                <a16:creationId xmlns:a16="http://schemas.microsoft.com/office/drawing/2014/main" id="{3CE7420B-1971-4F9B-9D03-08B5F5B4E6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9387" y="1147836"/>
            <a:ext cx="4405210" cy="3353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0418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38B86F-7089-433E-B436-8C48A961C4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432B3791-4AD9-4D2C-94F0-0945207974EB}"/>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7170" name="Picture 2" descr="Using a CDN to Speed Up Static Content Delivery | DigitalOcean">
            <a:extLst>
              <a:ext uri="{FF2B5EF4-FFF2-40B4-BE49-F238E27FC236}">
                <a16:creationId xmlns:a16="http://schemas.microsoft.com/office/drawing/2014/main" id="{F38C2277-F649-479D-AA09-FA47D11425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1155" y="1793095"/>
            <a:ext cx="3716146" cy="2690446"/>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9FB8DDC3-0131-477E-8593-EAF4E3BADCA9}"/>
              </a:ext>
            </a:extLst>
          </p:cNvPr>
          <p:cNvSpPr txBox="1">
            <a:spLocks/>
          </p:cNvSpPr>
          <p:nvPr/>
        </p:nvSpPr>
        <p:spPr>
          <a:xfrm>
            <a:off x="190547" y="147519"/>
            <a:ext cx="9144000" cy="5684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3600" dirty="0">
                <a:latin typeface="Cooper Black" panose="0208090404030B020404" pitchFamily="18" charset="0"/>
              </a:rPr>
              <a:t>Content Delivery Network</a:t>
            </a:r>
          </a:p>
        </p:txBody>
      </p:sp>
      <p:sp>
        <p:nvSpPr>
          <p:cNvPr id="8" name="TextBox 7">
            <a:extLst>
              <a:ext uri="{FF2B5EF4-FFF2-40B4-BE49-F238E27FC236}">
                <a16:creationId xmlns:a16="http://schemas.microsoft.com/office/drawing/2014/main" id="{916B9F95-98A3-4AF8-9A6A-2F51E868753B}"/>
              </a:ext>
            </a:extLst>
          </p:cNvPr>
          <p:cNvSpPr txBox="1"/>
          <p:nvPr/>
        </p:nvSpPr>
        <p:spPr>
          <a:xfrm>
            <a:off x="307584" y="768928"/>
            <a:ext cx="7275637" cy="1477328"/>
          </a:xfrm>
          <a:prstGeom prst="rect">
            <a:avLst/>
          </a:prstGeom>
          <a:noFill/>
        </p:spPr>
        <p:txBody>
          <a:bodyPr wrap="square">
            <a:spAutoFit/>
          </a:bodyPr>
          <a:lstStyle/>
          <a:p>
            <a:pPr marL="285750" indent="-285750" fontAlgn="base">
              <a:buFont typeface="Arial" panose="020B0604020202020204" pitchFamily="34" charset="0"/>
              <a:buChar char="•"/>
            </a:pPr>
            <a:r>
              <a:rPr lang="en-US" sz="1800" b="0" i="0" dirty="0">
                <a:solidFill>
                  <a:srgbClr val="1C1F22"/>
                </a:solidFill>
                <a:effectLst/>
                <a:latin typeface="Calibri (Body)"/>
              </a:rPr>
              <a:t>A content delivery network (CDN) is a group of geographically distributed servers that speed up the delivery of web content by bringing it closer to where users are.</a:t>
            </a:r>
          </a:p>
          <a:p>
            <a:pPr marL="285750" indent="-285750" fontAlgn="base">
              <a:buFont typeface="Arial" panose="020B0604020202020204" pitchFamily="34" charset="0"/>
              <a:buChar char="•"/>
            </a:pPr>
            <a:r>
              <a:rPr lang="en-US" b="0" i="0" dirty="0">
                <a:effectLst/>
                <a:latin typeface="Calibri (Body)"/>
              </a:rPr>
              <a:t>CDNs are a layer in the internet ecosystem.</a:t>
            </a:r>
          </a:p>
          <a:p>
            <a:pPr marL="285750" indent="-285750" fontAlgn="base">
              <a:buFont typeface="Arial" panose="020B0604020202020204" pitchFamily="34" charset="0"/>
              <a:buChar char="•"/>
            </a:pPr>
            <a:r>
              <a:rPr lang="en-US" sz="1800" dirty="0">
                <a:latin typeface="Calibri (Body)"/>
              </a:rPr>
              <a:t>Different loading time for users at different locations.</a:t>
            </a:r>
          </a:p>
        </p:txBody>
      </p:sp>
      <p:sp>
        <p:nvSpPr>
          <p:cNvPr id="13" name="Rectangle 12">
            <a:extLst>
              <a:ext uri="{FF2B5EF4-FFF2-40B4-BE49-F238E27FC236}">
                <a16:creationId xmlns:a16="http://schemas.microsoft.com/office/drawing/2014/main" id="{643B9E5A-1A77-4827-83D9-4A2180B77405}"/>
              </a:ext>
            </a:extLst>
          </p:cNvPr>
          <p:cNvSpPr/>
          <p:nvPr/>
        </p:nvSpPr>
        <p:spPr>
          <a:xfrm>
            <a:off x="6767070" y="3249222"/>
            <a:ext cx="1371600"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a:p>
            <a:pPr algn="ctr"/>
            <a:r>
              <a:rPr lang="en-US" dirty="0"/>
              <a:t>Mumbai</a:t>
            </a:r>
          </a:p>
          <a:p>
            <a:pPr algn="ctr"/>
            <a:endParaRPr lang="en-US" dirty="0"/>
          </a:p>
          <a:p>
            <a:pPr algn="ctr"/>
            <a:r>
              <a:rPr lang="en-US" dirty="0"/>
              <a:t>Mycode.js</a:t>
            </a:r>
          </a:p>
        </p:txBody>
      </p:sp>
      <p:sp>
        <p:nvSpPr>
          <p:cNvPr id="14" name="Rectangle 13">
            <a:extLst>
              <a:ext uri="{FF2B5EF4-FFF2-40B4-BE49-F238E27FC236}">
                <a16:creationId xmlns:a16="http://schemas.microsoft.com/office/drawing/2014/main" id="{FB4DB733-23EA-494C-AC6D-C4957DD14510}"/>
              </a:ext>
            </a:extLst>
          </p:cNvPr>
          <p:cNvSpPr/>
          <p:nvPr/>
        </p:nvSpPr>
        <p:spPr>
          <a:xfrm>
            <a:off x="580136" y="2578485"/>
            <a:ext cx="1614932"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USA</a:t>
            </a:r>
          </a:p>
          <a:p>
            <a:pPr algn="ctr"/>
            <a:r>
              <a:rPr lang="en-US" dirty="0"/>
              <a:t>Miami</a:t>
            </a:r>
          </a:p>
        </p:txBody>
      </p:sp>
      <p:sp>
        <p:nvSpPr>
          <p:cNvPr id="15" name="Rectangle 14">
            <a:extLst>
              <a:ext uri="{FF2B5EF4-FFF2-40B4-BE49-F238E27FC236}">
                <a16:creationId xmlns:a16="http://schemas.microsoft.com/office/drawing/2014/main" id="{E5AB8EE9-D426-4520-B1DF-E88F001172ED}"/>
              </a:ext>
            </a:extLst>
          </p:cNvPr>
          <p:cNvSpPr/>
          <p:nvPr/>
        </p:nvSpPr>
        <p:spPr>
          <a:xfrm>
            <a:off x="580136" y="3807506"/>
            <a:ext cx="1614932"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India</a:t>
            </a:r>
          </a:p>
          <a:p>
            <a:pPr algn="ctr"/>
            <a:r>
              <a:rPr lang="en-US" dirty="0"/>
              <a:t>Bangalore</a:t>
            </a:r>
          </a:p>
        </p:txBody>
      </p:sp>
      <p:sp>
        <p:nvSpPr>
          <p:cNvPr id="16" name="Rectangle 15">
            <a:extLst>
              <a:ext uri="{FF2B5EF4-FFF2-40B4-BE49-F238E27FC236}">
                <a16:creationId xmlns:a16="http://schemas.microsoft.com/office/drawing/2014/main" id="{B8B1C9C0-CA81-436C-A9D2-31A519798B85}"/>
              </a:ext>
            </a:extLst>
          </p:cNvPr>
          <p:cNvSpPr/>
          <p:nvPr/>
        </p:nvSpPr>
        <p:spPr>
          <a:xfrm>
            <a:off x="579623" y="5048195"/>
            <a:ext cx="1614932"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Japan</a:t>
            </a:r>
          </a:p>
          <a:p>
            <a:pPr algn="ctr"/>
            <a:r>
              <a:rPr lang="en-US" dirty="0"/>
              <a:t>Tokyo</a:t>
            </a:r>
          </a:p>
        </p:txBody>
      </p:sp>
      <p:sp>
        <p:nvSpPr>
          <p:cNvPr id="18" name="Rectangle 17">
            <a:extLst>
              <a:ext uri="{FF2B5EF4-FFF2-40B4-BE49-F238E27FC236}">
                <a16:creationId xmlns:a16="http://schemas.microsoft.com/office/drawing/2014/main" id="{E26B49E9-580C-415D-AAFD-19084E34D442}"/>
              </a:ext>
            </a:extLst>
          </p:cNvPr>
          <p:cNvSpPr/>
          <p:nvPr/>
        </p:nvSpPr>
        <p:spPr>
          <a:xfrm>
            <a:off x="3810000" y="2902926"/>
            <a:ext cx="1614932"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Detroit</a:t>
            </a:r>
          </a:p>
          <a:p>
            <a:pPr algn="ctr"/>
            <a:r>
              <a:rPr lang="en-US" dirty="0"/>
              <a:t>Mycode.js</a:t>
            </a:r>
          </a:p>
        </p:txBody>
      </p:sp>
      <p:sp>
        <p:nvSpPr>
          <p:cNvPr id="19" name="Rectangle 18">
            <a:extLst>
              <a:ext uri="{FF2B5EF4-FFF2-40B4-BE49-F238E27FC236}">
                <a16:creationId xmlns:a16="http://schemas.microsoft.com/office/drawing/2014/main" id="{633D2EBB-750F-4AD1-90EB-246FCC865527}"/>
              </a:ext>
            </a:extLst>
          </p:cNvPr>
          <p:cNvSpPr/>
          <p:nvPr/>
        </p:nvSpPr>
        <p:spPr>
          <a:xfrm>
            <a:off x="3810000" y="3880833"/>
            <a:ext cx="1614932"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Mumbai</a:t>
            </a:r>
          </a:p>
        </p:txBody>
      </p:sp>
      <p:sp>
        <p:nvSpPr>
          <p:cNvPr id="20" name="Rectangle 19">
            <a:extLst>
              <a:ext uri="{FF2B5EF4-FFF2-40B4-BE49-F238E27FC236}">
                <a16:creationId xmlns:a16="http://schemas.microsoft.com/office/drawing/2014/main" id="{F62DD24E-7BFA-4FD8-8235-02BD599CBB7C}"/>
              </a:ext>
            </a:extLst>
          </p:cNvPr>
          <p:cNvSpPr/>
          <p:nvPr/>
        </p:nvSpPr>
        <p:spPr>
          <a:xfrm>
            <a:off x="3809487" y="4960326"/>
            <a:ext cx="1614932"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Hongkong</a:t>
            </a:r>
          </a:p>
        </p:txBody>
      </p:sp>
      <p:cxnSp>
        <p:nvCxnSpPr>
          <p:cNvPr id="21" name="Straight Arrow Connector 20">
            <a:extLst>
              <a:ext uri="{FF2B5EF4-FFF2-40B4-BE49-F238E27FC236}">
                <a16:creationId xmlns:a16="http://schemas.microsoft.com/office/drawing/2014/main" id="{35723F38-5A01-4A4C-B333-9C2D6B00BE07}"/>
              </a:ext>
            </a:extLst>
          </p:cNvPr>
          <p:cNvCxnSpPr>
            <a:cxnSpLocks/>
            <a:stCxn id="13" idx="1"/>
            <a:endCxn id="18" idx="3"/>
          </p:cNvCxnSpPr>
          <p:nvPr/>
        </p:nvCxnSpPr>
        <p:spPr>
          <a:xfrm flipH="1" flipV="1">
            <a:off x="5424932" y="3169626"/>
            <a:ext cx="1342138" cy="993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4750F76-87F2-44B9-BA45-4103ED789745}"/>
              </a:ext>
            </a:extLst>
          </p:cNvPr>
          <p:cNvCxnSpPr>
            <a:stCxn id="13" idx="1"/>
            <a:endCxn id="19" idx="3"/>
          </p:cNvCxnSpPr>
          <p:nvPr/>
        </p:nvCxnSpPr>
        <p:spPr>
          <a:xfrm flipH="1" flipV="1">
            <a:off x="5424932" y="4109433"/>
            <a:ext cx="1342138" cy="54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CB10C00-9319-4459-9722-831F7A6D03E3}"/>
              </a:ext>
            </a:extLst>
          </p:cNvPr>
          <p:cNvCxnSpPr>
            <a:stCxn id="13" idx="1"/>
            <a:endCxn id="20" idx="3"/>
          </p:cNvCxnSpPr>
          <p:nvPr/>
        </p:nvCxnSpPr>
        <p:spPr>
          <a:xfrm flipH="1">
            <a:off x="5424419" y="4163622"/>
            <a:ext cx="1342651" cy="1025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EA32A80-2B0C-4972-826D-8EFA23D0BA78}"/>
              </a:ext>
            </a:extLst>
          </p:cNvPr>
          <p:cNvCxnSpPr>
            <a:cxnSpLocks/>
            <a:stCxn id="14" idx="3"/>
            <a:endCxn id="18" idx="1"/>
          </p:cNvCxnSpPr>
          <p:nvPr/>
        </p:nvCxnSpPr>
        <p:spPr>
          <a:xfrm>
            <a:off x="2195068" y="2959485"/>
            <a:ext cx="1614932" cy="2101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CC7F931-D8A8-4663-B5D8-C696C2F6A0C4}"/>
              </a:ext>
            </a:extLst>
          </p:cNvPr>
          <p:cNvCxnSpPr>
            <a:cxnSpLocks/>
          </p:cNvCxnSpPr>
          <p:nvPr/>
        </p:nvCxnSpPr>
        <p:spPr>
          <a:xfrm flipH="1" flipV="1">
            <a:off x="2194555" y="3169626"/>
            <a:ext cx="1676913" cy="159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62F68B-AC73-4C75-8EA2-C2ADA5CE9AFB}"/>
              </a:ext>
            </a:extLst>
          </p:cNvPr>
          <p:cNvCxnSpPr>
            <a:cxnSpLocks/>
          </p:cNvCxnSpPr>
          <p:nvPr/>
        </p:nvCxnSpPr>
        <p:spPr>
          <a:xfrm flipV="1">
            <a:off x="1774429" y="3959905"/>
            <a:ext cx="2035058" cy="369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6A76EB6-C485-4FEE-8F87-F6B0EBE61B8C}"/>
              </a:ext>
            </a:extLst>
          </p:cNvPr>
          <p:cNvCxnSpPr>
            <a:cxnSpLocks/>
            <a:stCxn id="19" idx="1"/>
          </p:cNvCxnSpPr>
          <p:nvPr/>
        </p:nvCxnSpPr>
        <p:spPr>
          <a:xfrm flipH="1">
            <a:off x="2194555" y="4109433"/>
            <a:ext cx="1615445" cy="304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FCEEC23-8C37-42FD-9B1A-3BC9BC4CA0C1}"/>
              </a:ext>
            </a:extLst>
          </p:cNvPr>
          <p:cNvCxnSpPr>
            <a:stCxn id="16" idx="3"/>
            <a:endCxn id="20" idx="1"/>
          </p:cNvCxnSpPr>
          <p:nvPr/>
        </p:nvCxnSpPr>
        <p:spPr>
          <a:xfrm flipV="1">
            <a:off x="2194555" y="5188926"/>
            <a:ext cx="1614932" cy="240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177AAD6-EC43-4D64-BF53-8CA0B1746CAA}"/>
              </a:ext>
            </a:extLst>
          </p:cNvPr>
          <p:cNvCxnSpPr>
            <a:cxnSpLocks/>
          </p:cNvCxnSpPr>
          <p:nvPr/>
        </p:nvCxnSpPr>
        <p:spPr>
          <a:xfrm flipH="1">
            <a:off x="2194555" y="5341326"/>
            <a:ext cx="1614933" cy="316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2338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4</a:t>
            </a:r>
          </a:p>
        </p:txBody>
      </p:sp>
    </p:spTree>
    <p:extLst>
      <p:ext uri="{BB962C8B-B14F-4D97-AF65-F5344CB8AC3E}">
        <p14:creationId xmlns:p14="http://schemas.microsoft.com/office/powerpoint/2010/main" val="3991243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4</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41308" y="176007"/>
            <a:ext cx="716699" cy="707887"/>
          </a:xfrm>
          <a:prstGeom prst="rect">
            <a:avLst/>
          </a:prstGeom>
        </p:spPr>
      </p:pic>
      <p:pic>
        <p:nvPicPr>
          <p:cNvPr id="1030" name="Picture 6" descr="Agenda Images | Free Vectors, Stock Photos &amp; PSD">
            <a:extLst>
              <a:ext uri="{FF2B5EF4-FFF2-40B4-BE49-F238E27FC236}">
                <a16:creationId xmlns:a16="http://schemas.microsoft.com/office/drawing/2014/main" id="{FCA549E7-BF5A-4CCB-9893-DA8739B63B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8381" y="1575954"/>
            <a:ext cx="3706091" cy="370609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143DCDE-09CB-4B74-A1B1-45DC4B43CBA2}"/>
              </a:ext>
            </a:extLst>
          </p:cNvPr>
          <p:cNvSpPr txBox="1"/>
          <p:nvPr/>
        </p:nvSpPr>
        <p:spPr>
          <a:xfrm>
            <a:off x="818659" y="1177443"/>
            <a:ext cx="11139348" cy="4801314"/>
          </a:xfrm>
          <a:prstGeom prst="rect">
            <a:avLst/>
          </a:prstGeom>
          <a:noFill/>
        </p:spPr>
        <p:txBody>
          <a:bodyPr wrap="square" rtlCol="0">
            <a:spAutoFit/>
          </a:bodyPr>
          <a:lstStyle/>
          <a:p>
            <a:pPr marL="285750" indent="-285750">
              <a:buFont typeface="Arial" panose="020B0604020202020204" pitchFamily="34" charset="0"/>
              <a:buChar char="•"/>
              <a:defRPr/>
            </a:pPr>
            <a:r>
              <a:rPr lang="en-US" dirty="0">
                <a:latin typeface="Calibri (Body)"/>
              </a:rPr>
              <a:t>Variables and datatypes</a:t>
            </a:r>
          </a:p>
          <a:p>
            <a:pPr marL="285750" indent="-285750">
              <a:buFont typeface="Arial" panose="020B0604020202020204" pitchFamily="34" charset="0"/>
              <a:buChar char="•"/>
              <a:defRPr/>
            </a:pPr>
            <a:r>
              <a:rPr lang="en-US" dirty="0">
                <a:latin typeface="Calibri (Body)"/>
              </a:rPr>
              <a:t>Concept of functions in JavaScript</a:t>
            </a:r>
          </a:p>
          <a:p>
            <a:pPr marL="285750" indent="-285750">
              <a:buFont typeface="Arial" panose="020B0604020202020204" pitchFamily="34" charset="0"/>
              <a:buChar char="•"/>
              <a:defRPr/>
            </a:pPr>
            <a:r>
              <a:rPr lang="en-US" dirty="0">
                <a:latin typeface="Calibri (Body)"/>
              </a:rPr>
              <a:t>Functions with parameters</a:t>
            </a:r>
          </a:p>
          <a:p>
            <a:pPr marL="285750" indent="-285750">
              <a:buFont typeface="Arial" panose="020B0604020202020204" pitchFamily="34" charset="0"/>
              <a:buChar char="•"/>
              <a:defRPr/>
            </a:pPr>
            <a:r>
              <a:rPr lang="en-US" dirty="0">
                <a:latin typeface="Calibri (Body)"/>
              </a:rPr>
              <a:t>Functions with multiple parameters</a:t>
            </a:r>
          </a:p>
          <a:p>
            <a:pPr marL="285750" indent="-285750">
              <a:buFont typeface="Arial" panose="020B0604020202020204" pitchFamily="34" charset="0"/>
              <a:buChar char="•"/>
              <a:defRPr/>
            </a:pPr>
            <a:r>
              <a:rPr lang="en-US" dirty="0">
                <a:latin typeface="Calibri (Body)"/>
              </a:rPr>
              <a:t>Understanding the concept of Array &amp; Object</a:t>
            </a:r>
          </a:p>
          <a:p>
            <a:pPr marL="285750" indent="-285750">
              <a:buFont typeface="Arial" panose="020B0604020202020204" pitchFamily="34" charset="0"/>
              <a:buChar char="•"/>
              <a:defRPr/>
            </a:pPr>
            <a:r>
              <a:rPr kumimoji="0" lang="en-US" u="none" strike="noStrike" kern="1200" cap="none" spc="0" normalizeH="0" baseline="0" noProof="0" dirty="0">
                <a:ln>
                  <a:noFill/>
                </a:ln>
                <a:solidFill>
                  <a:prstClr val="black"/>
                </a:solidFill>
                <a:effectLst/>
                <a:uLnTx/>
                <a:uFillTx/>
                <a:latin typeface="Calibri (Body)"/>
              </a:rPr>
              <a:t>Concept of JavaScript Object Notations (JSON)</a:t>
            </a:r>
            <a:endParaRPr lang="en-US" dirty="0">
              <a:latin typeface="Calibri (Body)"/>
            </a:endParaRPr>
          </a:p>
          <a:p>
            <a:pPr>
              <a:defRPr/>
            </a:pPr>
            <a:endParaRPr lang="en-US" dirty="0">
              <a:latin typeface="Calibri (Body)"/>
            </a:endParaRPr>
          </a:p>
          <a:p>
            <a:pPr>
              <a:defRPr/>
            </a:pPr>
            <a:r>
              <a:rPr kumimoji="0" lang="en-US" b="0" u="none" strike="noStrike" kern="1200" cap="none" spc="0" normalizeH="0" baseline="0" noProof="0" dirty="0">
                <a:ln>
                  <a:noFill/>
                </a:ln>
                <a:solidFill>
                  <a:prstClr val="black"/>
                </a:solidFill>
                <a:effectLst/>
                <a:uLnTx/>
                <a:uFillTx/>
                <a:latin typeface="Calibri (Body)"/>
              </a:rPr>
              <a:t>---jQuery--</a:t>
            </a:r>
          </a:p>
          <a:p>
            <a:pPr marL="285750" indent="-285750">
              <a:buFont typeface="Arial" panose="020B0604020202020204" pitchFamily="34" charset="0"/>
              <a:buChar char="•"/>
              <a:defRPr/>
            </a:pPr>
            <a:endParaRPr lang="en-US" dirty="0">
              <a:latin typeface="Calibri (Body)"/>
            </a:endParaRPr>
          </a:p>
          <a:p>
            <a:pPr marL="285750" indent="-285750">
              <a:buFont typeface="Arial" panose="020B0604020202020204" pitchFamily="34" charset="0"/>
              <a:buChar char="•"/>
              <a:defRPr/>
            </a:pPr>
            <a:r>
              <a:rPr lang="en-US" dirty="0">
                <a:latin typeface="Calibri (Body)"/>
              </a:rPr>
              <a:t>Introduction to jQuery</a:t>
            </a:r>
            <a:endParaRPr lang="en-US" sz="1800" dirty="0">
              <a:solidFill>
                <a:schemeClr val="tx1">
                  <a:lumMod val="95000"/>
                  <a:lumOff val="5000"/>
                </a:schemeClr>
              </a:solidFill>
              <a:effectLst/>
              <a:latin typeface="Calibri (Body)"/>
            </a:endParaRPr>
          </a:p>
          <a:p>
            <a:pPr marL="285750" indent="-285750">
              <a:buFont typeface="Arial" panose="020B0604020202020204" pitchFamily="34" charset="0"/>
              <a:buChar char="•"/>
              <a:defRPr/>
            </a:pPr>
            <a:r>
              <a:rPr lang="en-US" dirty="0">
                <a:latin typeface="Calibri (Body)"/>
              </a:rPr>
              <a:t>Concept of write less and do more in jQuery</a:t>
            </a:r>
          </a:p>
          <a:p>
            <a:pPr marL="285750" indent="-285750">
              <a:buFont typeface="Arial" panose="020B0604020202020204" pitchFamily="34" charset="0"/>
              <a:buChar char="•"/>
              <a:defRPr/>
            </a:pPr>
            <a:r>
              <a:rPr lang="en-US" dirty="0">
                <a:latin typeface="Calibri (Body)"/>
              </a:rPr>
              <a:t>Understanding the syntax of jQuery</a:t>
            </a:r>
          </a:p>
          <a:p>
            <a:pPr marL="285750" indent="-285750">
              <a:buFont typeface="Arial" panose="020B0604020202020204" pitchFamily="34" charset="0"/>
              <a:buChar char="•"/>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Understanding the concept of Content Delivery Network (CDN)</a:t>
            </a:r>
            <a:endParaRPr lang="en-US" i="1" dirty="0"/>
          </a:p>
          <a:p>
            <a:pPr>
              <a:defRPr/>
            </a:pPr>
            <a:endParaRPr lang="en-US" i="1" dirty="0"/>
          </a:p>
          <a:p>
            <a:pPr marL="285750" indent="-285750">
              <a:buFont typeface="Arial" panose="020B0604020202020204" pitchFamily="34" charset="0"/>
              <a:buChar char="•"/>
              <a:defRPr/>
            </a:pPr>
            <a:endParaRPr lang="en-US" i="1" dirty="0"/>
          </a:p>
          <a:p>
            <a:pPr>
              <a:defRPr/>
            </a:pP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  </a:t>
            </a:r>
            <a:endParaRPr kumimoji="0" lang="en-US" b="0" i="0" u="none" strike="noStrike" kern="120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BDC04F-1E8B-4BAA-A56F-CFDCDBBDDA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D3ED9E85-3BE4-40DD-A1C2-0443F7DE09E0}"/>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7" name="Title 3">
            <a:extLst>
              <a:ext uri="{FF2B5EF4-FFF2-40B4-BE49-F238E27FC236}">
                <a16:creationId xmlns:a16="http://schemas.microsoft.com/office/drawing/2014/main" id="{C4D77745-F06B-49F1-BC39-BE3F143B4DC5}"/>
              </a:ext>
            </a:extLst>
          </p:cNvPr>
          <p:cNvSpPr txBox="1">
            <a:spLocks/>
          </p:cNvSpPr>
          <p:nvPr/>
        </p:nvSpPr>
        <p:spPr>
          <a:xfrm>
            <a:off x="324193" y="155350"/>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Variables in JS</a:t>
            </a:r>
          </a:p>
        </p:txBody>
      </p:sp>
      <p:sp>
        <p:nvSpPr>
          <p:cNvPr id="8" name="TextBox 7">
            <a:extLst>
              <a:ext uri="{FF2B5EF4-FFF2-40B4-BE49-F238E27FC236}">
                <a16:creationId xmlns:a16="http://schemas.microsoft.com/office/drawing/2014/main" id="{B2EC6567-1811-462F-9821-C97504A9D10D}"/>
              </a:ext>
            </a:extLst>
          </p:cNvPr>
          <p:cNvSpPr txBox="1"/>
          <p:nvPr/>
        </p:nvSpPr>
        <p:spPr>
          <a:xfrm>
            <a:off x="324193" y="886258"/>
            <a:ext cx="5676557" cy="3416320"/>
          </a:xfrm>
          <a:prstGeom prst="rect">
            <a:avLst/>
          </a:prstGeom>
          <a:noFill/>
        </p:spPr>
        <p:txBody>
          <a:bodyPr wrap="square" rtlCol="0">
            <a:spAutoFit/>
          </a:bodyPr>
          <a:lstStyle/>
          <a:p>
            <a:pPr marL="285750" indent="-285750" algn="just" defTabSz="685800">
              <a:buFont typeface="Arial" panose="020B0604020202020204" pitchFamily="34" charset="0"/>
              <a:buChar char="•"/>
            </a:pPr>
            <a:r>
              <a:rPr lang="en-US" b="0" i="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Variables are containers for storing data (values).</a:t>
            </a:r>
          </a:p>
          <a:p>
            <a:pPr marL="285750" indent="-285750" algn="just" defTabSz="685800">
              <a:buFont typeface="Arial" panose="020B0604020202020204" pitchFamily="34" charset="0"/>
              <a:buChar char="•"/>
            </a:pPr>
            <a:r>
              <a:rPr lang="en-US" dirty="0">
                <a:solidFill>
                  <a:srgbClr val="000000"/>
                </a:solidFill>
                <a:latin typeface="Calibri" panose="020F0502020204030204" pitchFamily="34" charset="0"/>
                <a:ea typeface="Verdana" panose="020B0604030504040204" pitchFamily="34" charset="0"/>
                <a:cs typeface="Calibri" panose="020F0502020204030204" pitchFamily="34" charset="0"/>
              </a:rPr>
              <a:t>All JavaScript variables must be identified with unique names</a:t>
            </a:r>
          </a:p>
          <a:p>
            <a:pPr marL="285750" indent="-285750" algn="just" defTabSz="685800">
              <a:buFont typeface="Arial" panose="020B0604020202020204" pitchFamily="34" charset="0"/>
              <a:buChar char="•"/>
            </a:pPr>
            <a:r>
              <a:rPr lang="en-US" b="0" i="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These unique names are called ident</a:t>
            </a:r>
            <a:r>
              <a:rPr lang="en-US" dirty="0">
                <a:solidFill>
                  <a:srgbClr val="000000"/>
                </a:solidFill>
                <a:latin typeface="Calibri" panose="020F0502020204030204" pitchFamily="34" charset="0"/>
                <a:ea typeface="Verdana" panose="020B0604030504040204" pitchFamily="34" charset="0"/>
                <a:cs typeface="Calibri" panose="020F0502020204030204" pitchFamily="34" charset="0"/>
              </a:rPr>
              <a:t>ifiers.</a:t>
            </a:r>
          </a:p>
          <a:p>
            <a:pPr marL="285750" indent="-285750" algn="just" defTabSz="685800">
              <a:buFont typeface="Arial" panose="020B0604020202020204" pitchFamily="34" charset="0"/>
              <a:buChar char="•"/>
            </a:pPr>
            <a:r>
              <a:rPr lang="en-US" b="0" i="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JavaScript identifiers are case-sensitive.</a:t>
            </a:r>
          </a:p>
          <a:p>
            <a:pPr algn="just" defTabSz="685800"/>
            <a:endParaRPr lang="en-US" b="1" i="0" dirty="0">
              <a:solidFill>
                <a:srgbClr val="000000"/>
              </a:solidFill>
              <a:effectLst/>
              <a:latin typeface="Calibri (Body)"/>
            </a:endParaRPr>
          </a:p>
          <a:p>
            <a:pPr algn="just" defTabSz="685800"/>
            <a:r>
              <a:rPr lang="en-US" b="1" i="0" dirty="0">
                <a:solidFill>
                  <a:srgbClr val="000000"/>
                </a:solidFill>
                <a:effectLst/>
                <a:latin typeface="Calibri (Body)"/>
              </a:rPr>
              <a:t>JavaScript Variables</a:t>
            </a:r>
          </a:p>
          <a:p>
            <a:pPr algn="just" defTabSz="685800"/>
            <a:endParaRPr lang="en-US" b="0" i="0" dirty="0">
              <a:solidFill>
                <a:srgbClr val="000000"/>
              </a:solidFill>
              <a:effectLst/>
              <a:latin typeface="Calibri" panose="020F0502020204030204" pitchFamily="34" charset="0"/>
              <a:ea typeface="Verdana" panose="020B0604030504040204" pitchFamily="34" charset="0"/>
              <a:cs typeface="Calibri" panose="020F0502020204030204" pitchFamily="34" charset="0"/>
            </a:endParaRPr>
          </a:p>
          <a:p>
            <a:pPr marL="285750" indent="-285750" algn="just" defTabSz="685800">
              <a:buFont typeface="Arial" panose="020B0604020202020204" pitchFamily="34" charset="0"/>
              <a:buChar char="•"/>
            </a:pPr>
            <a:endParaRPr lang="en-US" b="0" i="0" dirty="0">
              <a:solidFill>
                <a:srgbClr val="000000"/>
              </a:solidFill>
              <a:effectLst/>
              <a:latin typeface="Calibri" panose="020F0502020204030204" pitchFamily="34" charset="0"/>
              <a:ea typeface="Verdana" panose="020B0604030504040204" pitchFamily="34" charset="0"/>
              <a:cs typeface="Calibri" panose="020F0502020204030204" pitchFamily="34" charset="0"/>
            </a:endParaRPr>
          </a:p>
          <a:p>
            <a:br>
              <a:rPr lang="en-US" dirty="0"/>
            </a:br>
            <a:endParaRPr lang="en-US" dirty="0">
              <a:solidFill>
                <a:prstClr val="black"/>
              </a:solidFill>
              <a:latin typeface="Calibri (Body)"/>
            </a:endParaRPr>
          </a:p>
          <a:p>
            <a:pPr algn="just" defTabSz="685800"/>
            <a:endParaRPr lang="en-US" dirty="0">
              <a:solidFill>
                <a:prstClr val="black"/>
              </a:solidFill>
              <a:latin typeface="Calibri (Body)"/>
            </a:endParaRPr>
          </a:p>
        </p:txBody>
      </p:sp>
      <p:grpSp>
        <p:nvGrpSpPr>
          <p:cNvPr id="9" name="Group 8">
            <a:extLst>
              <a:ext uri="{FF2B5EF4-FFF2-40B4-BE49-F238E27FC236}">
                <a16:creationId xmlns:a16="http://schemas.microsoft.com/office/drawing/2014/main" id="{9C2F981F-C668-4F1A-A471-1A4F39C3D6B6}"/>
              </a:ext>
            </a:extLst>
          </p:cNvPr>
          <p:cNvGrpSpPr/>
          <p:nvPr/>
        </p:nvGrpSpPr>
        <p:grpSpPr>
          <a:xfrm>
            <a:off x="261764" y="3326329"/>
            <a:ext cx="8171873" cy="2833076"/>
            <a:chOff x="1002037" y="1919912"/>
            <a:chExt cx="7837549" cy="3360146"/>
          </a:xfrm>
        </p:grpSpPr>
        <p:grpSp>
          <p:nvGrpSpPr>
            <p:cNvPr id="10" name="Group 9">
              <a:extLst>
                <a:ext uri="{FF2B5EF4-FFF2-40B4-BE49-F238E27FC236}">
                  <a16:creationId xmlns:a16="http://schemas.microsoft.com/office/drawing/2014/main" id="{BBFF4204-B16A-49C9-B196-8B44FDB2C745}"/>
                </a:ext>
              </a:extLst>
            </p:cNvPr>
            <p:cNvGrpSpPr/>
            <p:nvPr/>
          </p:nvGrpSpPr>
          <p:grpSpPr>
            <a:xfrm>
              <a:off x="1002037" y="1919912"/>
              <a:ext cx="3049507" cy="3356245"/>
              <a:chOff x="937269" y="1398245"/>
              <a:chExt cx="4457057" cy="4905375"/>
            </a:xfrm>
          </p:grpSpPr>
          <p:sp>
            <p:nvSpPr>
              <p:cNvPr id="24" name="Freeform 6">
                <a:extLst>
                  <a:ext uri="{FF2B5EF4-FFF2-40B4-BE49-F238E27FC236}">
                    <a16:creationId xmlns:a16="http://schemas.microsoft.com/office/drawing/2014/main" id="{9873F2DC-2F4D-4BAC-AB77-0A503D4F2245}"/>
                  </a:ext>
                </a:extLst>
              </p:cNvPr>
              <p:cNvSpPr>
                <a:spLocks/>
              </p:cNvSpPr>
              <p:nvPr/>
            </p:nvSpPr>
            <p:spPr bwMode="auto">
              <a:xfrm>
                <a:off x="1210903" y="3186368"/>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chemeClr val="accent1">
                      <a:lumMod val="50000"/>
                    </a:schemeClr>
                  </a:gs>
                  <a:gs pos="100000">
                    <a:schemeClr val="accent1">
                      <a:lumMod val="50000"/>
                    </a:schemeClr>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5" name="Freeform 5">
                <a:extLst>
                  <a:ext uri="{FF2B5EF4-FFF2-40B4-BE49-F238E27FC236}">
                    <a16:creationId xmlns:a16="http://schemas.microsoft.com/office/drawing/2014/main" id="{07BE661E-89B1-47FE-9327-1692C164FD65}"/>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6" name="Freeform 5">
                <a:extLst>
                  <a:ext uri="{FF2B5EF4-FFF2-40B4-BE49-F238E27FC236}">
                    <a16:creationId xmlns:a16="http://schemas.microsoft.com/office/drawing/2014/main" id="{9567FD37-F531-407E-B91B-484BD709D9F0}"/>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7" name="Freeform 7">
                <a:extLst>
                  <a:ext uri="{FF2B5EF4-FFF2-40B4-BE49-F238E27FC236}">
                    <a16:creationId xmlns:a16="http://schemas.microsoft.com/office/drawing/2014/main" id="{B2E6BE60-719C-452C-8328-F2374251081A}"/>
                  </a:ext>
                </a:extLst>
              </p:cNvPr>
              <p:cNvSpPr>
                <a:spLocks/>
              </p:cNvSpPr>
              <p:nvPr/>
            </p:nvSpPr>
            <p:spPr bwMode="auto">
              <a:xfrm>
                <a:off x="1215148"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3000">
                    <a:schemeClr val="accent1">
                      <a:lumMod val="60000"/>
                      <a:lumOff val="40000"/>
                    </a:schemeClr>
                  </a:gs>
                  <a:gs pos="100000">
                    <a:schemeClr val="accent1"/>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11" name="Straight Connector 10">
              <a:extLst>
                <a:ext uri="{FF2B5EF4-FFF2-40B4-BE49-F238E27FC236}">
                  <a16:creationId xmlns:a16="http://schemas.microsoft.com/office/drawing/2014/main" id="{C5FF9FE4-7297-42E5-9505-BAF81D78026E}"/>
                </a:ext>
              </a:extLst>
            </p:cNvPr>
            <p:cNvCxnSpPr/>
            <p:nvPr/>
          </p:nvCxnSpPr>
          <p:spPr>
            <a:xfrm>
              <a:off x="2171547" y="5280058"/>
              <a:ext cx="541945"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A24C0142-6E6D-4C86-813E-373F7BA32F72}"/>
                </a:ext>
              </a:extLst>
            </p:cNvPr>
            <p:cNvGrpSpPr/>
            <p:nvPr/>
          </p:nvGrpSpPr>
          <p:grpSpPr>
            <a:xfrm>
              <a:off x="3396058" y="1919912"/>
              <a:ext cx="3049507" cy="3356245"/>
              <a:chOff x="937269" y="1398245"/>
              <a:chExt cx="4457057" cy="4905375"/>
            </a:xfrm>
          </p:grpSpPr>
          <p:sp>
            <p:nvSpPr>
              <p:cNvPr id="20" name="Freeform 6">
                <a:extLst>
                  <a:ext uri="{FF2B5EF4-FFF2-40B4-BE49-F238E27FC236}">
                    <a16:creationId xmlns:a16="http://schemas.microsoft.com/office/drawing/2014/main" id="{89BA2FBC-55EB-4DBC-A765-19C70761FC84}"/>
                  </a:ext>
                </a:extLst>
              </p:cNvPr>
              <p:cNvSpPr>
                <a:spLocks/>
              </p:cNvSpPr>
              <p:nvPr/>
            </p:nvSpPr>
            <p:spPr bwMode="auto">
              <a:xfrm>
                <a:off x="1203721" y="3179056"/>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rgbClr val="67214C"/>
                  </a:gs>
                  <a:gs pos="100000">
                    <a:srgbClr val="5E1C45"/>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1" name="Freeform 5">
                <a:extLst>
                  <a:ext uri="{FF2B5EF4-FFF2-40B4-BE49-F238E27FC236}">
                    <a16:creationId xmlns:a16="http://schemas.microsoft.com/office/drawing/2014/main" id="{67A79FEF-19AB-4DDA-9B53-669261FC4589}"/>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2" name="Freeform 5">
                <a:extLst>
                  <a:ext uri="{FF2B5EF4-FFF2-40B4-BE49-F238E27FC236}">
                    <a16:creationId xmlns:a16="http://schemas.microsoft.com/office/drawing/2014/main" id="{2EEA7BBF-563C-4203-AC68-E29A27CBAECD}"/>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3" name="Freeform 7">
                <a:extLst>
                  <a:ext uri="{FF2B5EF4-FFF2-40B4-BE49-F238E27FC236}">
                    <a16:creationId xmlns:a16="http://schemas.microsoft.com/office/drawing/2014/main" id="{C51C98D3-5C50-4177-9198-A265CA3B8935}"/>
                  </a:ext>
                </a:extLst>
              </p:cNvPr>
              <p:cNvSpPr>
                <a:spLocks/>
              </p:cNvSpPr>
              <p:nvPr/>
            </p:nvSpPr>
            <p:spPr bwMode="auto">
              <a:xfrm>
                <a:off x="1217695"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40000">
                    <a:schemeClr val="accent2">
                      <a:lumMod val="70000"/>
                      <a:lumOff val="30000"/>
                    </a:schemeClr>
                  </a:gs>
                  <a:gs pos="87000">
                    <a:schemeClr val="accent2"/>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13" name="Straight Connector 12">
              <a:extLst>
                <a:ext uri="{FF2B5EF4-FFF2-40B4-BE49-F238E27FC236}">
                  <a16:creationId xmlns:a16="http://schemas.microsoft.com/office/drawing/2014/main" id="{C9031FC9-C410-4D5A-9A8A-3B2BA320367E}"/>
                </a:ext>
              </a:extLst>
            </p:cNvPr>
            <p:cNvCxnSpPr/>
            <p:nvPr/>
          </p:nvCxnSpPr>
          <p:spPr>
            <a:xfrm>
              <a:off x="4554320" y="5280058"/>
              <a:ext cx="541945"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192AC760-E5FC-416C-8F7F-989DD9424B20}"/>
                </a:ext>
              </a:extLst>
            </p:cNvPr>
            <p:cNvGrpSpPr/>
            <p:nvPr/>
          </p:nvGrpSpPr>
          <p:grpSpPr>
            <a:xfrm>
              <a:off x="5790079" y="1919912"/>
              <a:ext cx="3049507" cy="3356245"/>
              <a:chOff x="937269" y="1398245"/>
              <a:chExt cx="4457057" cy="4905375"/>
            </a:xfrm>
          </p:grpSpPr>
          <p:sp>
            <p:nvSpPr>
              <p:cNvPr id="16" name="Freeform 6">
                <a:extLst>
                  <a:ext uri="{FF2B5EF4-FFF2-40B4-BE49-F238E27FC236}">
                    <a16:creationId xmlns:a16="http://schemas.microsoft.com/office/drawing/2014/main" id="{1A1A5859-7148-4756-997B-1FF97E751FB4}"/>
                  </a:ext>
                </a:extLst>
              </p:cNvPr>
              <p:cNvSpPr>
                <a:spLocks/>
              </p:cNvSpPr>
              <p:nvPr/>
            </p:nvSpPr>
            <p:spPr bwMode="auto">
              <a:xfrm>
                <a:off x="1211680" y="3179056"/>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rgbClr val="463967"/>
                  </a:gs>
                  <a:gs pos="100000">
                    <a:srgbClr val="423563"/>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17" name="Freeform 5">
                <a:extLst>
                  <a:ext uri="{FF2B5EF4-FFF2-40B4-BE49-F238E27FC236}">
                    <a16:creationId xmlns:a16="http://schemas.microsoft.com/office/drawing/2014/main" id="{6B825EC8-8F5B-4F4E-86BB-467E945B443A}"/>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18" name="Freeform 5">
                <a:extLst>
                  <a:ext uri="{FF2B5EF4-FFF2-40B4-BE49-F238E27FC236}">
                    <a16:creationId xmlns:a16="http://schemas.microsoft.com/office/drawing/2014/main" id="{0EEF3D8A-CE56-41D2-A16C-B514C990F117}"/>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19" name="Freeform 7">
                <a:extLst>
                  <a:ext uri="{FF2B5EF4-FFF2-40B4-BE49-F238E27FC236}">
                    <a16:creationId xmlns:a16="http://schemas.microsoft.com/office/drawing/2014/main" id="{828209A4-63E9-45B5-8836-7F2DEBFF5C21}"/>
                  </a:ext>
                </a:extLst>
              </p:cNvPr>
              <p:cNvSpPr>
                <a:spLocks/>
              </p:cNvSpPr>
              <p:nvPr/>
            </p:nvSpPr>
            <p:spPr bwMode="auto">
              <a:xfrm>
                <a:off x="1213182"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40000">
                    <a:schemeClr val="accent3">
                      <a:lumMod val="75000"/>
                      <a:lumOff val="25000"/>
                    </a:schemeClr>
                  </a:gs>
                  <a:gs pos="87000">
                    <a:schemeClr val="accent3"/>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15" name="Straight Connector 14">
              <a:extLst>
                <a:ext uri="{FF2B5EF4-FFF2-40B4-BE49-F238E27FC236}">
                  <a16:creationId xmlns:a16="http://schemas.microsoft.com/office/drawing/2014/main" id="{541BAB78-57BA-439E-B5DB-58E0E55A42CC}"/>
                </a:ext>
              </a:extLst>
            </p:cNvPr>
            <p:cNvCxnSpPr/>
            <p:nvPr/>
          </p:nvCxnSpPr>
          <p:spPr>
            <a:xfrm>
              <a:off x="7015228" y="5280058"/>
              <a:ext cx="541945"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84BB6241-7EBA-491E-886D-5205DB8EDCA5}"/>
              </a:ext>
            </a:extLst>
          </p:cNvPr>
          <p:cNvSpPr txBox="1"/>
          <p:nvPr/>
        </p:nvSpPr>
        <p:spPr>
          <a:xfrm>
            <a:off x="718295" y="3632374"/>
            <a:ext cx="1587650" cy="400110"/>
          </a:xfrm>
          <a:prstGeom prst="rect">
            <a:avLst/>
          </a:prstGeom>
          <a:noFill/>
        </p:spPr>
        <p:txBody>
          <a:bodyPr wrap="square" rtlCol="0">
            <a:spAutoFit/>
          </a:bodyPr>
          <a:lstStyle/>
          <a:p>
            <a:r>
              <a:rPr lang="en-US" sz="2000" b="1" dirty="0">
                <a:solidFill>
                  <a:schemeClr val="bg1"/>
                </a:solidFill>
              </a:rPr>
              <a:t>        var</a:t>
            </a:r>
          </a:p>
        </p:txBody>
      </p:sp>
      <p:sp>
        <p:nvSpPr>
          <p:cNvPr id="29" name="TextBox 28">
            <a:extLst>
              <a:ext uri="{FF2B5EF4-FFF2-40B4-BE49-F238E27FC236}">
                <a16:creationId xmlns:a16="http://schemas.microsoft.com/office/drawing/2014/main" id="{36E68064-4E1B-4ABE-90D4-424E8A2EE3FB}"/>
              </a:ext>
            </a:extLst>
          </p:cNvPr>
          <p:cNvSpPr txBox="1"/>
          <p:nvPr/>
        </p:nvSpPr>
        <p:spPr>
          <a:xfrm>
            <a:off x="3184259" y="3632374"/>
            <a:ext cx="1959346" cy="400110"/>
          </a:xfrm>
          <a:prstGeom prst="rect">
            <a:avLst/>
          </a:prstGeom>
          <a:noFill/>
        </p:spPr>
        <p:txBody>
          <a:bodyPr wrap="square" rtlCol="0">
            <a:spAutoFit/>
          </a:bodyPr>
          <a:lstStyle/>
          <a:p>
            <a:r>
              <a:rPr lang="en-US" sz="2000" b="1" dirty="0">
                <a:solidFill>
                  <a:schemeClr val="bg1"/>
                </a:solidFill>
              </a:rPr>
              <a:t>           let </a:t>
            </a:r>
          </a:p>
        </p:txBody>
      </p:sp>
      <p:sp>
        <p:nvSpPr>
          <p:cNvPr id="30" name="TextBox 29">
            <a:extLst>
              <a:ext uri="{FF2B5EF4-FFF2-40B4-BE49-F238E27FC236}">
                <a16:creationId xmlns:a16="http://schemas.microsoft.com/office/drawing/2014/main" id="{985A7039-6C95-450C-8C44-E1DC14F25DF3}"/>
              </a:ext>
            </a:extLst>
          </p:cNvPr>
          <p:cNvSpPr txBox="1"/>
          <p:nvPr/>
        </p:nvSpPr>
        <p:spPr>
          <a:xfrm>
            <a:off x="5654617" y="3631328"/>
            <a:ext cx="2053215" cy="400110"/>
          </a:xfrm>
          <a:prstGeom prst="rect">
            <a:avLst/>
          </a:prstGeom>
          <a:noFill/>
        </p:spPr>
        <p:txBody>
          <a:bodyPr wrap="square" rtlCol="0">
            <a:spAutoFit/>
          </a:bodyPr>
          <a:lstStyle/>
          <a:p>
            <a:r>
              <a:rPr lang="en-US" sz="2000" b="1" dirty="0">
                <a:solidFill>
                  <a:schemeClr val="bg1"/>
                </a:solidFill>
              </a:rPr>
              <a:t>           const</a:t>
            </a:r>
          </a:p>
        </p:txBody>
      </p:sp>
      <p:sp>
        <p:nvSpPr>
          <p:cNvPr id="31" name="TextBox 30">
            <a:extLst>
              <a:ext uri="{FF2B5EF4-FFF2-40B4-BE49-F238E27FC236}">
                <a16:creationId xmlns:a16="http://schemas.microsoft.com/office/drawing/2014/main" id="{E18C8193-0727-40CB-898E-E589937D066D}"/>
              </a:ext>
            </a:extLst>
          </p:cNvPr>
          <p:cNvSpPr txBox="1"/>
          <p:nvPr/>
        </p:nvSpPr>
        <p:spPr>
          <a:xfrm>
            <a:off x="812520" y="4528549"/>
            <a:ext cx="1762541" cy="1384995"/>
          </a:xfrm>
          <a:prstGeom prst="rect">
            <a:avLst/>
          </a:prstGeom>
          <a:noFill/>
        </p:spPr>
        <p:txBody>
          <a:bodyPr wrap="square" rtlCol="0">
            <a:spAutoFit/>
          </a:bodyPr>
          <a:lstStyle/>
          <a:p>
            <a:pPr algn="just"/>
            <a:r>
              <a:rPr lang="en-US" sz="1400" i="0" dirty="0">
                <a:solidFill>
                  <a:srgbClr val="202124"/>
                </a:solidFill>
                <a:effectLst/>
                <a:latin typeface="Calibri (Body)"/>
              </a:rPr>
              <a:t>Variable stores data value that can be changed later on.</a:t>
            </a:r>
          </a:p>
          <a:p>
            <a:pPr algn="just"/>
            <a:r>
              <a:rPr lang="en-US" sz="1400" dirty="0">
                <a:solidFill>
                  <a:schemeClr val="bg2">
                    <a:lumMod val="75000"/>
                  </a:schemeClr>
                </a:solidFill>
                <a:latin typeface="Calibri (Body)"/>
              </a:rPr>
              <a:t>var</a:t>
            </a:r>
            <a:r>
              <a:rPr lang="en-US" sz="1400" dirty="0">
                <a:solidFill>
                  <a:srgbClr val="202124"/>
                </a:solidFill>
                <a:latin typeface="Calibri (Body)"/>
              </a:rPr>
              <a:t> x = 5;</a:t>
            </a:r>
          </a:p>
          <a:p>
            <a:pPr algn="just"/>
            <a:r>
              <a:rPr lang="en-US" sz="1400" dirty="0">
                <a:solidFill>
                  <a:schemeClr val="bg2">
                    <a:lumMod val="75000"/>
                  </a:schemeClr>
                </a:solidFill>
                <a:latin typeface="Calibri (Body)"/>
              </a:rPr>
              <a:t>var</a:t>
            </a:r>
            <a:r>
              <a:rPr lang="en-US" sz="1400" dirty="0">
                <a:solidFill>
                  <a:srgbClr val="202124"/>
                </a:solidFill>
                <a:latin typeface="Calibri (Body)"/>
              </a:rPr>
              <a:t> y = 10;</a:t>
            </a:r>
          </a:p>
          <a:p>
            <a:pPr algn="just"/>
            <a:r>
              <a:rPr lang="en-US" sz="1400" dirty="0">
                <a:solidFill>
                  <a:schemeClr val="bg2">
                    <a:lumMod val="75000"/>
                  </a:schemeClr>
                </a:solidFill>
                <a:latin typeface="Calibri (Body)"/>
              </a:rPr>
              <a:t>var</a:t>
            </a:r>
            <a:r>
              <a:rPr lang="en-US" sz="1400" dirty="0">
                <a:solidFill>
                  <a:srgbClr val="202124"/>
                </a:solidFill>
                <a:latin typeface="Calibri (Body)"/>
              </a:rPr>
              <a:t> z = x + y;</a:t>
            </a:r>
            <a:endParaRPr lang="en-US" sz="1400" i="0" dirty="0">
              <a:solidFill>
                <a:srgbClr val="202124"/>
              </a:solidFill>
              <a:effectLst/>
              <a:latin typeface="Calibri (Body)"/>
            </a:endParaRPr>
          </a:p>
        </p:txBody>
      </p:sp>
      <p:sp>
        <p:nvSpPr>
          <p:cNvPr id="32" name="TextBox 31">
            <a:extLst>
              <a:ext uri="{FF2B5EF4-FFF2-40B4-BE49-F238E27FC236}">
                <a16:creationId xmlns:a16="http://schemas.microsoft.com/office/drawing/2014/main" id="{420EA428-8A9B-4AA8-B2AE-3DEF64EF48CF}"/>
              </a:ext>
            </a:extLst>
          </p:cNvPr>
          <p:cNvSpPr txBox="1"/>
          <p:nvPr/>
        </p:nvSpPr>
        <p:spPr>
          <a:xfrm>
            <a:off x="3298470" y="4574500"/>
            <a:ext cx="1927635" cy="1384995"/>
          </a:xfrm>
          <a:prstGeom prst="rect">
            <a:avLst/>
          </a:prstGeom>
          <a:noFill/>
        </p:spPr>
        <p:txBody>
          <a:bodyPr wrap="square" rtlCol="0">
            <a:spAutoFit/>
          </a:bodyPr>
          <a:lstStyle/>
          <a:p>
            <a:pPr algn="just"/>
            <a:r>
              <a:rPr lang="en-US" sz="1400" i="0" dirty="0">
                <a:solidFill>
                  <a:srgbClr val="202124"/>
                </a:solidFill>
                <a:effectLst/>
                <a:latin typeface="Calibri (Body)"/>
              </a:rPr>
              <a:t>let is a keyword that is used to declare a block scoped variable.</a:t>
            </a:r>
          </a:p>
          <a:p>
            <a:pPr algn="just"/>
            <a:r>
              <a:rPr lang="en-US" sz="1400" dirty="0">
                <a:solidFill>
                  <a:schemeClr val="tx2">
                    <a:lumMod val="60000"/>
                    <a:lumOff val="40000"/>
                  </a:schemeClr>
                </a:solidFill>
                <a:latin typeface="Calibri (Body)"/>
              </a:rPr>
              <a:t>let</a:t>
            </a:r>
            <a:r>
              <a:rPr lang="en-US" sz="1400" dirty="0">
                <a:solidFill>
                  <a:srgbClr val="202124"/>
                </a:solidFill>
                <a:latin typeface="Calibri (Body)"/>
              </a:rPr>
              <a:t> hello = </a:t>
            </a:r>
            <a:r>
              <a:rPr lang="en-US" sz="1400" dirty="0">
                <a:solidFill>
                  <a:schemeClr val="accent3">
                    <a:lumMod val="50000"/>
                  </a:schemeClr>
                </a:solidFill>
                <a:latin typeface="Calibri (Body)"/>
              </a:rPr>
              <a:t>‘Hello world’</a:t>
            </a:r>
            <a:r>
              <a:rPr lang="en-US" sz="1400" dirty="0">
                <a:solidFill>
                  <a:srgbClr val="202124"/>
                </a:solidFill>
                <a:latin typeface="Calibri (Body)"/>
              </a:rPr>
              <a:t>;</a:t>
            </a:r>
          </a:p>
          <a:p>
            <a:pPr algn="just"/>
            <a:r>
              <a:rPr lang="en-US" sz="1400" dirty="0">
                <a:solidFill>
                  <a:srgbClr val="202124"/>
                </a:solidFill>
                <a:latin typeface="Calibri (Body)"/>
              </a:rPr>
              <a:t>let message;</a:t>
            </a:r>
          </a:p>
          <a:p>
            <a:pPr algn="just"/>
            <a:r>
              <a:rPr lang="en-US" sz="1400" dirty="0">
                <a:solidFill>
                  <a:srgbClr val="202124"/>
                </a:solidFill>
                <a:latin typeface="Calibri (Body)"/>
              </a:rPr>
              <a:t>Message =  hello;</a:t>
            </a:r>
            <a:endParaRPr lang="en-US" sz="1400" i="0" dirty="0">
              <a:solidFill>
                <a:srgbClr val="202124"/>
              </a:solidFill>
              <a:effectLst/>
              <a:latin typeface="Calibri (Body)"/>
            </a:endParaRPr>
          </a:p>
        </p:txBody>
      </p:sp>
      <p:sp>
        <p:nvSpPr>
          <p:cNvPr id="3" name="TextBox 2">
            <a:extLst>
              <a:ext uri="{FF2B5EF4-FFF2-40B4-BE49-F238E27FC236}">
                <a16:creationId xmlns:a16="http://schemas.microsoft.com/office/drawing/2014/main" id="{EA8266C1-D80B-4B73-8692-D9D573BC6460}"/>
              </a:ext>
            </a:extLst>
          </p:cNvPr>
          <p:cNvSpPr txBox="1"/>
          <p:nvPr/>
        </p:nvSpPr>
        <p:spPr>
          <a:xfrm>
            <a:off x="5847213" y="4607577"/>
            <a:ext cx="1876977" cy="1231106"/>
          </a:xfrm>
          <a:prstGeom prst="rect">
            <a:avLst/>
          </a:prstGeom>
          <a:noFill/>
        </p:spPr>
        <p:txBody>
          <a:bodyPr wrap="square" rtlCol="0">
            <a:spAutoFit/>
          </a:bodyPr>
          <a:lstStyle/>
          <a:p>
            <a:r>
              <a:rPr kumimoji="0" lang="en-US" altLang="en-US" sz="1400" b="0" i="0" u="none" strike="noStrike" cap="none" normalizeH="0" baseline="0" dirty="0">
                <a:ln>
                  <a:noFill/>
                </a:ln>
                <a:solidFill>
                  <a:srgbClr val="333333"/>
                </a:solidFill>
                <a:effectLst/>
                <a:latin typeface="Calibri (Body)"/>
              </a:rPr>
              <a:t>To declare a constant (unchanging) variable, use const</a:t>
            </a:r>
            <a:r>
              <a:rPr lang="en-US" altLang="en-US" sz="1400" dirty="0">
                <a:latin typeface="Calibri (Body)"/>
              </a:rPr>
              <a:t>.</a:t>
            </a:r>
            <a:endParaRPr kumimoji="0" lang="en-US" altLang="en-US" sz="1400" b="0" i="0" u="none" strike="noStrike" cap="none" normalizeH="0" baseline="0" dirty="0">
              <a:ln>
                <a:noFill/>
              </a:ln>
              <a:solidFill>
                <a:schemeClr val="tx1"/>
              </a:solidFill>
              <a:effectLst/>
              <a:latin typeface="Calibri (Body)"/>
            </a:endParaRPr>
          </a:p>
          <a:p>
            <a:r>
              <a:rPr lang="en-US" sz="1400" b="0" i="0" dirty="0">
                <a:solidFill>
                  <a:srgbClr val="0077AA"/>
                </a:solidFill>
                <a:effectLst/>
                <a:latin typeface="Calibri (Body)"/>
              </a:rPr>
              <a:t>const</a:t>
            </a:r>
            <a:r>
              <a:rPr lang="en-US" sz="1400" b="0" i="0" dirty="0">
                <a:solidFill>
                  <a:srgbClr val="333333"/>
                </a:solidFill>
                <a:effectLst/>
                <a:latin typeface="Calibri (Body)"/>
              </a:rPr>
              <a:t> color </a:t>
            </a:r>
            <a:r>
              <a:rPr lang="en-US" sz="1400" b="0" i="0" dirty="0">
                <a:solidFill>
                  <a:srgbClr val="A67F59"/>
                </a:solidFill>
                <a:effectLst/>
                <a:latin typeface="Calibri (Body)"/>
              </a:rPr>
              <a:t>=</a:t>
            </a:r>
            <a:r>
              <a:rPr lang="en-US" sz="1400" b="0" i="0" dirty="0">
                <a:solidFill>
                  <a:srgbClr val="333333"/>
                </a:solidFill>
                <a:effectLst/>
                <a:latin typeface="Calibri (Body)"/>
              </a:rPr>
              <a:t> </a:t>
            </a:r>
            <a:r>
              <a:rPr lang="en-US" sz="1400" b="0" i="0" dirty="0">
                <a:solidFill>
                  <a:srgbClr val="669900"/>
                </a:solidFill>
                <a:effectLst/>
                <a:latin typeface="Calibri (Body)"/>
              </a:rPr>
              <a:t>"#F00"</a:t>
            </a:r>
            <a:r>
              <a:rPr lang="en-US" sz="1400" b="0" i="0" dirty="0">
                <a:solidFill>
                  <a:srgbClr val="999999"/>
                </a:solidFill>
                <a:effectLst/>
                <a:latin typeface="Calibri (Body)"/>
              </a:rPr>
              <a:t>;</a:t>
            </a:r>
            <a:endParaRPr kumimoji="0" lang="en-US" altLang="en-US" sz="1400" b="0" i="0" u="none" strike="noStrike" cap="none" normalizeH="0" baseline="0" dirty="0">
              <a:ln>
                <a:noFill/>
              </a:ln>
              <a:solidFill>
                <a:schemeClr val="tx1"/>
              </a:solidFill>
              <a:effectLst/>
              <a:latin typeface="Calibri (Body)"/>
            </a:endParaRPr>
          </a:p>
          <a:p>
            <a:endParaRPr lang="en-US" dirty="0"/>
          </a:p>
        </p:txBody>
      </p:sp>
      <p:pic>
        <p:nvPicPr>
          <p:cNvPr id="34" name="Picture 33">
            <a:extLst>
              <a:ext uri="{FF2B5EF4-FFF2-40B4-BE49-F238E27FC236}">
                <a16:creationId xmlns:a16="http://schemas.microsoft.com/office/drawing/2014/main" id="{04B70861-580C-457C-AE55-34DC5DF0FCD2}"/>
              </a:ext>
            </a:extLst>
          </p:cNvPr>
          <p:cNvPicPr>
            <a:picLocks noChangeAspect="1"/>
          </p:cNvPicPr>
          <p:nvPr/>
        </p:nvPicPr>
        <p:blipFill>
          <a:blip r:embed="rId3"/>
          <a:stretch>
            <a:fillRect/>
          </a:stretch>
        </p:blipFill>
        <p:spPr>
          <a:xfrm>
            <a:off x="6531458" y="1503519"/>
            <a:ext cx="2956816" cy="1417443"/>
          </a:xfrm>
          <a:prstGeom prst="rect">
            <a:avLst/>
          </a:prstGeom>
        </p:spPr>
      </p:pic>
    </p:spTree>
    <p:extLst>
      <p:ext uri="{BB962C8B-B14F-4D97-AF65-F5344CB8AC3E}">
        <p14:creationId xmlns:p14="http://schemas.microsoft.com/office/powerpoint/2010/main" val="3778132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65DE0119-C59E-4A5C-840D-8685F8E1A5E0}"/>
              </a:ext>
            </a:extLst>
          </p:cNvPr>
          <p:cNvSpPr txBox="1">
            <a:spLocks/>
          </p:cNvSpPr>
          <p:nvPr/>
        </p:nvSpPr>
        <p:spPr>
          <a:xfrm>
            <a:off x="265063" y="149841"/>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Datatypes in JS </a:t>
            </a:r>
          </a:p>
        </p:txBody>
      </p:sp>
      <p:pic>
        <p:nvPicPr>
          <p:cNvPr id="37" name="Picture 36">
            <a:extLst>
              <a:ext uri="{FF2B5EF4-FFF2-40B4-BE49-F238E27FC236}">
                <a16:creationId xmlns:a16="http://schemas.microsoft.com/office/drawing/2014/main" id="{DDDFBFA6-1180-4B8A-89AF-12BC0E338C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38" name="Footer Placeholder 45">
            <a:extLst>
              <a:ext uri="{FF2B5EF4-FFF2-40B4-BE49-F238E27FC236}">
                <a16:creationId xmlns:a16="http://schemas.microsoft.com/office/drawing/2014/main" id="{836DC3A5-48DC-47EB-BE5F-DD6A7B44BFE3}"/>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39" name="TextBox 38">
            <a:extLst>
              <a:ext uri="{FF2B5EF4-FFF2-40B4-BE49-F238E27FC236}">
                <a16:creationId xmlns:a16="http://schemas.microsoft.com/office/drawing/2014/main" id="{9219CD22-EE20-44FD-8458-9F801481321F}"/>
              </a:ext>
            </a:extLst>
          </p:cNvPr>
          <p:cNvSpPr txBox="1"/>
          <p:nvPr/>
        </p:nvSpPr>
        <p:spPr>
          <a:xfrm>
            <a:off x="265064" y="784212"/>
            <a:ext cx="10496722" cy="923330"/>
          </a:xfrm>
          <a:prstGeom prst="rect">
            <a:avLst/>
          </a:prstGeom>
          <a:noFill/>
        </p:spPr>
        <p:txBody>
          <a:bodyPr wrap="square">
            <a:spAutoFit/>
          </a:bodyPr>
          <a:lstStyle/>
          <a:p>
            <a:pPr algn="just"/>
            <a:r>
              <a:rPr lang="en-US" i="0" dirty="0">
                <a:solidFill>
                  <a:srgbClr val="202124"/>
                </a:solidFill>
                <a:effectLst/>
                <a:latin typeface="Calibri (Body)"/>
              </a:rPr>
              <a:t>Data types describe the different types or kinds of data that we're </a:t>
            </a:r>
            <a:r>
              <a:rPr lang="en-US" i="0" dirty="0" err="1">
                <a:solidFill>
                  <a:srgbClr val="202124"/>
                </a:solidFill>
                <a:effectLst/>
                <a:latin typeface="Calibri (Body)"/>
              </a:rPr>
              <a:t>gonna</a:t>
            </a:r>
            <a:r>
              <a:rPr lang="en-US" i="0" dirty="0">
                <a:solidFill>
                  <a:srgbClr val="202124"/>
                </a:solidFill>
                <a:effectLst/>
                <a:latin typeface="Calibri (Body)"/>
              </a:rPr>
              <a:t> be working with and storing in variables. In Javascript, there are five basic, or primitive, types of data. The five most basic types of data are strings, numbers, Booleans, undefined, and null. We refer to these as primitive data types.</a:t>
            </a:r>
            <a:endParaRPr lang="en-US" sz="1800" dirty="0">
              <a:latin typeface="Calibri (Body)"/>
            </a:endParaRPr>
          </a:p>
        </p:txBody>
      </p:sp>
      <p:sp>
        <p:nvSpPr>
          <p:cNvPr id="119" name="Line 13">
            <a:extLst>
              <a:ext uri="{FF2B5EF4-FFF2-40B4-BE49-F238E27FC236}">
                <a16:creationId xmlns:a16="http://schemas.microsoft.com/office/drawing/2014/main" id="{F0A373FD-9F1B-4F70-B163-07C4891043C9}"/>
              </a:ext>
            </a:extLst>
          </p:cNvPr>
          <p:cNvSpPr>
            <a:spLocks noChangeShapeType="1"/>
          </p:cNvSpPr>
          <p:nvPr/>
        </p:nvSpPr>
        <p:spPr bwMode="auto">
          <a:xfrm>
            <a:off x="5689570" y="1716721"/>
            <a:ext cx="0" cy="2355677"/>
          </a:xfrm>
          <a:prstGeom prst="line">
            <a:avLst/>
          </a:prstGeom>
          <a:noFill/>
          <a:ln w="2540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35" name="Rectangle 134">
            <a:extLst>
              <a:ext uri="{FF2B5EF4-FFF2-40B4-BE49-F238E27FC236}">
                <a16:creationId xmlns:a16="http://schemas.microsoft.com/office/drawing/2014/main" id="{94F9CA5B-A316-4334-AEC6-A09DFE76C66D}"/>
              </a:ext>
            </a:extLst>
          </p:cNvPr>
          <p:cNvSpPr/>
          <p:nvPr/>
        </p:nvSpPr>
        <p:spPr>
          <a:xfrm>
            <a:off x="1057192" y="1730779"/>
            <a:ext cx="9286613" cy="4918779"/>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2" name="Freeform 5">
            <a:extLst>
              <a:ext uri="{FF2B5EF4-FFF2-40B4-BE49-F238E27FC236}">
                <a16:creationId xmlns:a16="http://schemas.microsoft.com/office/drawing/2014/main" id="{6FEBE694-BA5F-4086-860E-C5F9CDBAF7C7}"/>
              </a:ext>
            </a:extLst>
          </p:cNvPr>
          <p:cNvSpPr>
            <a:spLocks/>
          </p:cNvSpPr>
          <p:nvPr/>
        </p:nvSpPr>
        <p:spPr bwMode="auto">
          <a:xfrm>
            <a:off x="4490390" y="2045700"/>
            <a:ext cx="4171688" cy="2140324"/>
          </a:xfrm>
          <a:custGeom>
            <a:avLst/>
            <a:gdLst>
              <a:gd name="T0" fmla="*/ 0 w 3837"/>
              <a:gd name="T1" fmla="*/ 2065 h 2065"/>
              <a:gd name="T2" fmla="*/ 1420 w 3837"/>
              <a:gd name="T3" fmla="*/ 1346 h 2065"/>
              <a:gd name="T4" fmla="*/ 3837 w 3837"/>
              <a:gd name="T5" fmla="*/ 1346 h 2065"/>
              <a:gd name="T6" fmla="*/ 3837 w 3837"/>
              <a:gd name="T7" fmla="*/ 0 h 2065"/>
              <a:gd name="T8" fmla="*/ 0 w 3837"/>
              <a:gd name="T9" fmla="*/ 0 h 2065"/>
              <a:gd name="T10" fmla="*/ 0 w 3837"/>
              <a:gd name="T11" fmla="*/ 2065 h 2065"/>
              <a:gd name="T12" fmla="*/ 0 w 3837"/>
              <a:gd name="T13" fmla="*/ 2065 h 2065"/>
            </a:gdLst>
            <a:ahLst/>
            <a:cxnLst>
              <a:cxn ang="0">
                <a:pos x="T0" y="T1"/>
              </a:cxn>
              <a:cxn ang="0">
                <a:pos x="T2" y="T3"/>
              </a:cxn>
              <a:cxn ang="0">
                <a:pos x="T4" y="T5"/>
              </a:cxn>
              <a:cxn ang="0">
                <a:pos x="T6" y="T7"/>
              </a:cxn>
              <a:cxn ang="0">
                <a:pos x="T8" y="T9"/>
              </a:cxn>
              <a:cxn ang="0">
                <a:pos x="T10" y="T11"/>
              </a:cxn>
              <a:cxn ang="0">
                <a:pos x="T12" y="T13"/>
              </a:cxn>
            </a:cxnLst>
            <a:rect l="0" t="0" r="r" b="b"/>
            <a:pathLst>
              <a:path w="3837" h="2065">
                <a:moveTo>
                  <a:pt x="0" y="2065"/>
                </a:moveTo>
                <a:lnTo>
                  <a:pt x="1420" y="1346"/>
                </a:lnTo>
                <a:lnTo>
                  <a:pt x="3837" y="1346"/>
                </a:lnTo>
                <a:lnTo>
                  <a:pt x="3837" y="0"/>
                </a:lnTo>
                <a:lnTo>
                  <a:pt x="0" y="0"/>
                </a:lnTo>
                <a:lnTo>
                  <a:pt x="0" y="2065"/>
                </a:lnTo>
                <a:lnTo>
                  <a:pt x="0" y="2065"/>
                </a:lnTo>
                <a:close/>
              </a:path>
            </a:pathLst>
          </a:custGeom>
          <a:solidFill>
            <a:schemeClr val="accent5">
              <a:lumMod val="20000"/>
              <a:lumOff val="80000"/>
              <a:alpha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163" name="Freeform 6">
            <a:extLst>
              <a:ext uri="{FF2B5EF4-FFF2-40B4-BE49-F238E27FC236}">
                <a16:creationId xmlns:a16="http://schemas.microsoft.com/office/drawing/2014/main" id="{C76CA5EB-CA8F-4C05-9974-2FD64730E5AE}"/>
              </a:ext>
            </a:extLst>
          </p:cNvPr>
          <p:cNvSpPr>
            <a:spLocks/>
          </p:cNvSpPr>
          <p:nvPr/>
        </p:nvSpPr>
        <p:spPr bwMode="auto">
          <a:xfrm>
            <a:off x="4497010" y="3419090"/>
            <a:ext cx="4171688" cy="1492526"/>
          </a:xfrm>
          <a:custGeom>
            <a:avLst/>
            <a:gdLst>
              <a:gd name="T0" fmla="*/ 0 w 3837"/>
              <a:gd name="T1" fmla="*/ 719 h 1440"/>
              <a:gd name="T2" fmla="*/ 2 w 3837"/>
              <a:gd name="T3" fmla="*/ 721 h 1440"/>
              <a:gd name="T4" fmla="*/ 1420 w 3837"/>
              <a:gd name="T5" fmla="*/ 1440 h 1440"/>
              <a:gd name="T6" fmla="*/ 3837 w 3837"/>
              <a:gd name="T7" fmla="*/ 1440 h 1440"/>
              <a:gd name="T8" fmla="*/ 3837 w 3837"/>
              <a:gd name="T9" fmla="*/ 0 h 1440"/>
              <a:gd name="T10" fmla="*/ 1420 w 3837"/>
              <a:gd name="T11" fmla="*/ 0 h 1440"/>
              <a:gd name="T12" fmla="*/ 0 w 3837"/>
              <a:gd name="T13" fmla="*/ 719 h 1440"/>
            </a:gdLst>
            <a:ahLst/>
            <a:cxnLst>
              <a:cxn ang="0">
                <a:pos x="T0" y="T1"/>
              </a:cxn>
              <a:cxn ang="0">
                <a:pos x="T2" y="T3"/>
              </a:cxn>
              <a:cxn ang="0">
                <a:pos x="T4" y="T5"/>
              </a:cxn>
              <a:cxn ang="0">
                <a:pos x="T6" y="T7"/>
              </a:cxn>
              <a:cxn ang="0">
                <a:pos x="T8" y="T9"/>
              </a:cxn>
              <a:cxn ang="0">
                <a:pos x="T10" y="T11"/>
              </a:cxn>
              <a:cxn ang="0">
                <a:pos x="T12" y="T13"/>
              </a:cxn>
            </a:cxnLst>
            <a:rect l="0" t="0" r="r" b="b"/>
            <a:pathLst>
              <a:path w="3837" h="1440">
                <a:moveTo>
                  <a:pt x="0" y="719"/>
                </a:moveTo>
                <a:lnTo>
                  <a:pt x="2" y="721"/>
                </a:lnTo>
                <a:lnTo>
                  <a:pt x="1420" y="1440"/>
                </a:lnTo>
                <a:lnTo>
                  <a:pt x="3837" y="1440"/>
                </a:lnTo>
                <a:lnTo>
                  <a:pt x="3837" y="0"/>
                </a:lnTo>
                <a:lnTo>
                  <a:pt x="1420" y="0"/>
                </a:lnTo>
                <a:lnTo>
                  <a:pt x="0" y="719"/>
                </a:lnTo>
                <a:close/>
              </a:path>
            </a:pathLst>
          </a:custGeom>
          <a:solidFill>
            <a:schemeClr val="accent5">
              <a:lumMod val="20000"/>
              <a:lumOff val="80000"/>
              <a:alpha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164" name="Freeform 7">
            <a:extLst>
              <a:ext uri="{FF2B5EF4-FFF2-40B4-BE49-F238E27FC236}">
                <a16:creationId xmlns:a16="http://schemas.microsoft.com/office/drawing/2014/main" id="{1822CC5E-3676-4B6A-A0EE-AA25016002EF}"/>
              </a:ext>
            </a:extLst>
          </p:cNvPr>
          <p:cNvSpPr>
            <a:spLocks/>
          </p:cNvSpPr>
          <p:nvPr/>
        </p:nvSpPr>
        <p:spPr bwMode="auto">
          <a:xfrm>
            <a:off x="341534" y="2045700"/>
            <a:ext cx="4148856" cy="2140324"/>
          </a:xfrm>
          <a:custGeom>
            <a:avLst/>
            <a:gdLst>
              <a:gd name="T0" fmla="*/ 3816 w 3816"/>
              <a:gd name="T1" fmla="*/ 2065 h 2065"/>
              <a:gd name="T2" fmla="*/ 3816 w 3816"/>
              <a:gd name="T3" fmla="*/ 0 h 2065"/>
              <a:gd name="T4" fmla="*/ 0 w 3816"/>
              <a:gd name="T5" fmla="*/ 0 h 2065"/>
              <a:gd name="T6" fmla="*/ 0 w 3816"/>
              <a:gd name="T7" fmla="*/ 1346 h 2065"/>
              <a:gd name="T8" fmla="*/ 2401 w 3816"/>
              <a:gd name="T9" fmla="*/ 1346 h 2065"/>
              <a:gd name="T10" fmla="*/ 3816 w 3816"/>
              <a:gd name="T11" fmla="*/ 2065 h 2065"/>
            </a:gdLst>
            <a:ahLst/>
            <a:cxnLst>
              <a:cxn ang="0">
                <a:pos x="T0" y="T1"/>
              </a:cxn>
              <a:cxn ang="0">
                <a:pos x="T2" y="T3"/>
              </a:cxn>
              <a:cxn ang="0">
                <a:pos x="T4" y="T5"/>
              </a:cxn>
              <a:cxn ang="0">
                <a:pos x="T6" y="T7"/>
              </a:cxn>
              <a:cxn ang="0">
                <a:pos x="T8" y="T9"/>
              </a:cxn>
              <a:cxn ang="0">
                <a:pos x="T10" y="T11"/>
              </a:cxn>
            </a:cxnLst>
            <a:rect l="0" t="0" r="r" b="b"/>
            <a:pathLst>
              <a:path w="3816" h="2065">
                <a:moveTo>
                  <a:pt x="3816" y="2065"/>
                </a:moveTo>
                <a:lnTo>
                  <a:pt x="3816" y="0"/>
                </a:lnTo>
                <a:lnTo>
                  <a:pt x="0" y="0"/>
                </a:lnTo>
                <a:lnTo>
                  <a:pt x="0" y="1346"/>
                </a:lnTo>
                <a:lnTo>
                  <a:pt x="2401" y="1346"/>
                </a:lnTo>
                <a:lnTo>
                  <a:pt x="3816" y="2065"/>
                </a:lnTo>
                <a:close/>
              </a:path>
            </a:pathLst>
          </a:custGeom>
          <a:solidFill>
            <a:schemeClr val="accent5">
              <a:lumMod val="20000"/>
              <a:lumOff val="80000"/>
              <a:alpha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165" name="Freeform 8">
            <a:extLst>
              <a:ext uri="{FF2B5EF4-FFF2-40B4-BE49-F238E27FC236}">
                <a16:creationId xmlns:a16="http://schemas.microsoft.com/office/drawing/2014/main" id="{2E482A24-FD0D-4D67-BE76-37C2E27C3558}"/>
              </a:ext>
            </a:extLst>
          </p:cNvPr>
          <p:cNvSpPr>
            <a:spLocks/>
          </p:cNvSpPr>
          <p:nvPr/>
        </p:nvSpPr>
        <p:spPr bwMode="auto">
          <a:xfrm>
            <a:off x="4490390" y="4188097"/>
            <a:ext cx="4171688" cy="2333108"/>
          </a:xfrm>
          <a:custGeom>
            <a:avLst/>
            <a:gdLst>
              <a:gd name="T0" fmla="*/ 3837 w 3837"/>
              <a:gd name="T1" fmla="*/ 719 h 2251"/>
              <a:gd name="T2" fmla="*/ 1420 w 3837"/>
              <a:gd name="T3" fmla="*/ 719 h 2251"/>
              <a:gd name="T4" fmla="*/ 2 w 3837"/>
              <a:gd name="T5" fmla="*/ 0 h 2251"/>
              <a:gd name="T6" fmla="*/ 0 w 3837"/>
              <a:gd name="T7" fmla="*/ 0 h 2251"/>
              <a:gd name="T8" fmla="*/ 1249 w 3837"/>
              <a:gd name="T9" fmla="*/ 1486 h 2251"/>
              <a:gd name="T10" fmla="*/ 1249 w 3837"/>
              <a:gd name="T11" fmla="*/ 2251 h 2251"/>
              <a:gd name="T12" fmla="*/ 3837 w 3837"/>
              <a:gd name="T13" fmla="*/ 2251 h 2251"/>
              <a:gd name="T14" fmla="*/ 3837 w 3837"/>
              <a:gd name="T15" fmla="*/ 719 h 2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37" h="2251">
                <a:moveTo>
                  <a:pt x="3837" y="719"/>
                </a:moveTo>
                <a:lnTo>
                  <a:pt x="1420" y="719"/>
                </a:lnTo>
                <a:lnTo>
                  <a:pt x="2" y="0"/>
                </a:lnTo>
                <a:lnTo>
                  <a:pt x="0" y="0"/>
                </a:lnTo>
                <a:lnTo>
                  <a:pt x="1249" y="1486"/>
                </a:lnTo>
                <a:lnTo>
                  <a:pt x="1249" y="2251"/>
                </a:lnTo>
                <a:lnTo>
                  <a:pt x="3837" y="2251"/>
                </a:lnTo>
                <a:lnTo>
                  <a:pt x="3837" y="719"/>
                </a:lnTo>
                <a:close/>
              </a:path>
            </a:pathLst>
          </a:custGeom>
          <a:solidFill>
            <a:schemeClr val="accent5">
              <a:lumMod val="20000"/>
              <a:lumOff val="80000"/>
              <a:alpha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6" name="Freeform 9">
            <a:extLst>
              <a:ext uri="{FF2B5EF4-FFF2-40B4-BE49-F238E27FC236}">
                <a16:creationId xmlns:a16="http://schemas.microsoft.com/office/drawing/2014/main" id="{D46BD360-C046-4E9D-8E21-C8ACE3036A91}"/>
              </a:ext>
            </a:extLst>
          </p:cNvPr>
          <p:cNvSpPr>
            <a:spLocks/>
          </p:cNvSpPr>
          <p:nvPr/>
        </p:nvSpPr>
        <p:spPr bwMode="auto">
          <a:xfrm>
            <a:off x="3136793" y="4188097"/>
            <a:ext cx="2711543" cy="2333108"/>
          </a:xfrm>
          <a:custGeom>
            <a:avLst/>
            <a:gdLst>
              <a:gd name="T0" fmla="*/ 1245 w 2494"/>
              <a:gd name="T1" fmla="*/ 0 h 2251"/>
              <a:gd name="T2" fmla="*/ 1243 w 2494"/>
              <a:gd name="T3" fmla="*/ 3 h 2251"/>
              <a:gd name="T4" fmla="*/ 0 w 2494"/>
              <a:gd name="T5" fmla="*/ 1486 h 2251"/>
              <a:gd name="T6" fmla="*/ 0 w 2494"/>
              <a:gd name="T7" fmla="*/ 2251 h 2251"/>
              <a:gd name="T8" fmla="*/ 2494 w 2494"/>
              <a:gd name="T9" fmla="*/ 2251 h 2251"/>
              <a:gd name="T10" fmla="*/ 2494 w 2494"/>
              <a:gd name="T11" fmla="*/ 1486 h 2251"/>
              <a:gd name="T12" fmla="*/ 1245 w 2494"/>
              <a:gd name="T13" fmla="*/ 0 h 2251"/>
            </a:gdLst>
            <a:ahLst/>
            <a:cxnLst>
              <a:cxn ang="0">
                <a:pos x="T0" y="T1"/>
              </a:cxn>
              <a:cxn ang="0">
                <a:pos x="T2" y="T3"/>
              </a:cxn>
              <a:cxn ang="0">
                <a:pos x="T4" y="T5"/>
              </a:cxn>
              <a:cxn ang="0">
                <a:pos x="T6" y="T7"/>
              </a:cxn>
              <a:cxn ang="0">
                <a:pos x="T8" y="T9"/>
              </a:cxn>
              <a:cxn ang="0">
                <a:pos x="T10" y="T11"/>
              </a:cxn>
              <a:cxn ang="0">
                <a:pos x="T12" y="T13"/>
              </a:cxn>
            </a:cxnLst>
            <a:rect l="0" t="0" r="r" b="b"/>
            <a:pathLst>
              <a:path w="2494" h="2251">
                <a:moveTo>
                  <a:pt x="1245" y="0"/>
                </a:moveTo>
                <a:lnTo>
                  <a:pt x="1243" y="3"/>
                </a:lnTo>
                <a:lnTo>
                  <a:pt x="0" y="1486"/>
                </a:lnTo>
                <a:lnTo>
                  <a:pt x="0" y="2251"/>
                </a:lnTo>
                <a:lnTo>
                  <a:pt x="2494" y="2251"/>
                </a:lnTo>
                <a:lnTo>
                  <a:pt x="2494" y="1486"/>
                </a:lnTo>
                <a:lnTo>
                  <a:pt x="1245" y="0"/>
                </a:lnTo>
                <a:close/>
              </a:path>
            </a:pathLst>
          </a:custGeom>
          <a:solidFill>
            <a:schemeClr val="accent5">
              <a:lumMod val="20000"/>
              <a:lumOff val="80000"/>
              <a:alpha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7" name="Freeform 10">
            <a:extLst>
              <a:ext uri="{FF2B5EF4-FFF2-40B4-BE49-F238E27FC236}">
                <a16:creationId xmlns:a16="http://schemas.microsoft.com/office/drawing/2014/main" id="{5181915B-D302-4D9F-B935-BC37F39F5F30}"/>
              </a:ext>
            </a:extLst>
          </p:cNvPr>
          <p:cNvSpPr>
            <a:spLocks/>
          </p:cNvSpPr>
          <p:nvPr/>
        </p:nvSpPr>
        <p:spPr bwMode="auto">
          <a:xfrm>
            <a:off x="341534" y="3440797"/>
            <a:ext cx="4148856" cy="1492526"/>
          </a:xfrm>
          <a:custGeom>
            <a:avLst/>
            <a:gdLst>
              <a:gd name="T0" fmla="*/ 3814 w 3816"/>
              <a:gd name="T1" fmla="*/ 724 h 1440"/>
              <a:gd name="T2" fmla="*/ 3816 w 3816"/>
              <a:gd name="T3" fmla="*/ 721 h 1440"/>
              <a:gd name="T4" fmla="*/ 3816 w 3816"/>
              <a:gd name="T5" fmla="*/ 719 h 1440"/>
              <a:gd name="T6" fmla="*/ 2401 w 3816"/>
              <a:gd name="T7" fmla="*/ 0 h 1440"/>
              <a:gd name="T8" fmla="*/ 0 w 3816"/>
              <a:gd name="T9" fmla="*/ 0 h 1440"/>
              <a:gd name="T10" fmla="*/ 0 w 3816"/>
              <a:gd name="T11" fmla="*/ 1440 h 1440"/>
              <a:gd name="T12" fmla="*/ 2401 w 3816"/>
              <a:gd name="T13" fmla="*/ 1440 h 1440"/>
              <a:gd name="T14" fmla="*/ 3814 w 3816"/>
              <a:gd name="T15" fmla="*/ 724 h 1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16" h="1440">
                <a:moveTo>
                  <a:pt x="3814" y="724"/>
                </a:moveTo>
                <a:lnTo>
                  <a:pt x="3816" y="721"/>
                </a:lnTo>
                <a:lnTo>
                  <a:pt x="3816" y="719"/>
                </a:lnTo>
                <a:lnTo>
                  <a:pt x="2401" y="0"/>
                </a:lnTo>
                <a:lnTo>
                  <a:pt x="0" y="0"/>
                </a:lnTo>
                <a:lnTo>
                  <a:pt x="0" y="1440"/>
                </a:lnTo>
                <a:lnTo>
                  <a:pt x="2401" y="1440"/>
                </a:lnTo>
                <a:lnTo>
                  <a:pt x="3814" y="724"/>
                </a:lnTo>
                <a:close/>
              </a:path>
            </a:pathLst>
          </a:custGeom>
          <a:solidFill>
            <a:schemeClr val="accent5">
              <a:lumMod val="20000"/>
              <a:lumOff val="80000"/>
              <a:alpha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8" name="Freeform 11">
            <a:extLst>
              <a:ext uri="{FF2B5EF4-FFF2-40B4-BE49-F238E27FC236}">
                <a16:creationId xmlns:a16="http://schemas.microsoft.com/office/drawing/2014/main" id="{6F558A2E-B873-4929-B9C8-00CFCC30F505}"/>
              </a:ext>
            </a:extLst>
          </p:cNvPr>
          <p:cNvSpPr>
            <a:spLocks/>
          </p:cNvSpPr>
          <p:nvPr/>
        </p:nvSpPr>
        <p:spPr bwMode="auto">
          <a:xfrm>
            <a:off x="341534" y="4190825"/>
            <a:ext cx="4146682" cy="2329999"/>
          </a:xfrm>
          <a:custGeom>
            <a:avLst/>
            <a:gdLst>
              <a:gd name="T0" fmla="*/ 3814 w 3814"/>
              <a:gd name="T1" fmla="*/ 0 h 2248"/>
              <a:gd name="T2" fmla="*/ 2401 w 3814"/>
              <a:gd name="T3" fmla="*/ 716 h 2248"/>
              <a:gd name="T4" fmla="*/ 0 w 3814"/>
              <a:gd name="T5" fmla="*/ 716 h 2248"/>
              <a:gd name="T6" fmla="*/ 0 w 3814"/>
              <a:gd name="T7" fmla="*/ 2248 h 2248"/>
              <a:gd name="T8" fmla="*/ 2571 w 3814"/>
              <a:gd name="T9" fmla="*/ 2248 h 2248"/>
              <a:gd name="T10" fmla="*/ 2571 w 3814"/>
              <a:gd name="T11" fmla="*/ 1483 h 2248"/>
              <a:gd name="T12" fmla="*/ 3814 w 3814"/>
              <a:gd name="T13" fmla="*/ 0 h 2248"/>
            </a:gdLst>
            <a:ahLst/>
            <a:cxnLst>
              <a:cxn ang="0">
                <a:pos x="T0" y="T1"/>
              </a:cxn>
              <a:cxn ang="0">
                <a:pos x="T2" y="T3"/>
              </a:cxn>
              <a:cxn ang="0">
                <a:pos x="T4" y="T5"/>
              </a:cxn>
              <a:cxn ang="0">
                <a:pos x="T6" y="T7"/>
              </a:cxn>
              <a:cxn ang="0">
                <a:pos x="T8" y="T9"/>
              </a:cxn>
              <a:cxn ang="0">
                <a:pos x="T10" y="T11"/>
              </a:cxn>
              <a:cxn ang="0">
                <a:pos x="T12" y="T13"/>
              </a:cxn>
            </a:cxnLst>
            <a:rect l="0" t="0" r="r" b="b"/>
            <a:pathLst>
              <a:path w="3814" h="2248">
                <a:moveTo>
                  <a:pt x="3814" y="0"/>
                </a:moveTo>
                <a:lnTo>
                  <a:pt x="2401" y="716"/>
                </a:lnTo>
                <a:lnTo>
                  <a:pt x="0" y="716"/>
                </a:lnTo>
                <a:lnTo>
                  <a:pt x="0" y="2248"/>
                </a:lnTo>
                <a:lnTo>
                  <a:pt x="2571" y="2248"/>
                </a:lnTo>
                <a:lnTo>
                  <a:pt x="2571" y="1483"/>
                </a:lnTo>
                <a:lnTo>
                  <a:pt x="3814" y="0"/>
                </a:lnTo>
                <a:close/>
              </a:path>
            </a:pathLst>
          </a:custGeom>
          <a:solidFill>
            <a:schemeClr val="accent5">
              <a:lumMod val="20000"/>
              <a:lumOff val="80000"/>
              <a:alpha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169" name="Line 13">
            <a:extLst>
              <a:ext uri="{FF2B5EF4-FFF2-40B4-BE49-F238E27FC236}">
                <a16:creationId xmlns:a16="http://schemas.microsoft.com/office/drawing/2014/main" id="{F32CD24C-7024-43BA-BB6C-A89F6812726D}"/>
              </a:ext>
            </a:extLst>
          </p:cNvPr>
          <p:cNvSpPr>
            <a:spLocks noChangeShapeType="1"/>
          </p:cNvSpPr>
          <p:nvPr/>
        </p:nvSpPr>
        <p:spPr bwMode="auto">
          <a:xfrm>
            <a:off x="4490390" y="2018145"/>
            <a:ext cx="0" cy="2149447"/>
          </a:xfrm>
          <a:prstGeom prst="line">
            <a:avLst/>
          </a:prstGeom>
          <a:noFill/>
          <a:ln w="2540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70" name="Freeform 14">
            <a:extLst>
              <a:ext uri="{FF2B5EF4-FFF2-40B4-BE49-F238E27FC236}">
                <a16:creationId xmlns:a16="http://schemas.microsoft.com/office/drawing/2014/main" id="{1CD881E0-2954-4D55-BD4B-9B51BAC6939A}"/>
              </a:ext>
            </a:extLst>
          </p:cNvPr>
          <p:cNvSpPr>
            <a:spLocks/>
          </p:cNvSpPr>
          <p:nvPr/>
        </p:nvSpPr>
        <p:spPr bwMode="auto">
          <a:xfrm>
            <a:off x="341534" y="3417833"/>
            <a:ext cx="4151030" cy="749759"/>
          </a:xfrm>
          <a:custGeom>
            <a:avLst/>
            <a:gdLst>
              <a:gd name="T0" fmla="*/ 3818 w 3818"/>
              <a:gd name="T1" fmla="*/ 721 h 721"/>
              <a:gd name="T2" fmla="*/ 2401 w 3818"/>
              <a:gd name="T3" fmla="*/ 0 h 721"/>
              <a:gd name="T4" fmla="*/ 0 w 3818"/>
              <a:gd name="T5" fmla="*/ 0 h 721"/>
            </a:gdLst>
            <a:ahLst/>
            <a:cxnLst>
              <a:cxn ang="0">
                <a:pos x="T0" y="T1"/>
              </a:cxn>
              <a:cxn ang="0">
                <a:pos x="T2" y="T3"/>
              </a:cxn>
              <a:cxn ang="0">
                <a:pos x="T4" y="T5"/>
              </a:cxn>
            </a:cxnLst>
            <a:rect l="0" t="0" r="r" b="b"/>
            <a:pathLst>
              <a:path w="3818" h="721">
                <a:moveTo>
                  <a:pt x="3818" y="721"/>
                </a:moveTo>
                <a:lnTo>
                  <a:pt x="2401" y="0"/>
                </a:lnTo>
                <a:lnTo>
                  <a:pt x="0" y="0"/>
                </a:lnTo>
              </a:path>
            </a:pathLst>
          </a:custGeom>
          <a:noFill/>
          <a:ln w="2540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71" name="Freeform 15">
            <a:extLst>
              <a:ext uri="{FF2B5EF4-FFF2-40B4-BE49-F238E27FC236}">
                <a16:creationId xmlns:a16="http://schemas.microsoft.com/office/drawing/2014/main" id="{7DDF0952-4C5C-4C61-8867-C4E20FA50728}"/>
              </a:ext>
            </a:extLst>
          </p:cNvPr>
          <p:cNvSpPr>
            <a:spLocks/>
          </p:cNvSpPr>
          <p:nvPr/>
        </p:nvSpPr>
        <p:spPr bwMode="auto">
          <a:xfrm>
            <a:off x="341534" y="4167592"/>
            <a:ext cx="4151030" cy="747679"/>
          </a:xfrm>
          <a:custGeom>
            <a:avLst/>
            <a:gdLst>
              <a:gd name="T0" fmla="*/ 3818 w 3818"/>
              <a:gd name="T1" fmla="*/ 0 h 719"/>
              <a:gd name="T2" fmla="*/ 2401 w 3818"/>
              <a:gd name="T3" fmla="*/ 719 h 719"/>
              <a:gd name="T4" fmla="*/ 0 w 3818"/>
              <a:gd name="T5" fmla="*/ 719 h 719"/>
            </a:gdLst>
            <a:ahLst/>
            <a:cxnLst>
              <a:cxn ang="0">
                <a:pos x="T0" y="T1"/>
              </a:cxn>
              <a:cxn ang="0">
                <a:pos x="T2" y="T3"/>
              </a:cxn>
              <a:cxn ang="0">
                <a:pos x="T4" y="T5"/>
              </a:cxn>
            </a:cxnLst>
            <a:rect l="0" t="0" r="r" b="b"/>
            <a:pathLst>
              <a:path w="3818" h="719">
                <a:moveTo>
                  <a:pt x="3818" y="0"/>
                </a:moveTo>
                <a:lnTo>
                  <a:pt x="2401" y="719"/>
                </a:lnTo>
                <a:lnTo>
                  <a:pt x="0" y="719"/>
                </a:lnTo>
              </a:path>
            </a:pathLst>
          </a:custGeom>
          <a:noFill/>
          <a:ln w="2540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72" name="Freeform 16">
            <a:extLst>
              <a:ext uri="{FF2B5EF4-FFF2-40B4-BE49-F238E27FC236}">
                <a16:creationId xmlns:a16="http://schemas.microsoft.com/office/drawing/2014/main" id="{6FEFCFA0-4674-4529-B527-28F4D2EA7596}"/>
              </a:ext>
            </a:extLst>
          </p:cNvPr>
          <p:cNvSpPr>
            <a:spLocks/>
          </p:cNvSpPr>
          <p:nvPr/>
        </p:nvSpPr>
        <p:spPr bwMode="auto">
          <a:xfrm>
            <a:off x="3136793" y="4167592"/>
            <a:ext cx="1353597" cy="2340786"/>
          </a:xfrm>
          <a:custGeom>
            <a:avLst/>
            <a:gdLst>
              <a:gd name="T0" fmla="*/ 1245 w 1245"/>
              <a:gd name="T1" fmla="*/ 0 h 2251"/>
              <a:gd name="T2" fmla="*/ 0 w 1245"/>
              <a:gd name="T3" fmla="*/ 1486 h 2251"/>
              <a:gd name="T4" fmla="*/ 0 w 1245"/>
              <a:gd name="T5" fmla="*/ 2251 h 2251"/>
            </a:gdLst>
            <a:ahLst/>
            <a:cxnLst>
              <a:cxn ang="0">
                <a:pos x="T0" y="T1"/>
              </a:cxn>
              <a:cxn ang="0">
                <a:pos x="T2" y="T3"/>
              </a:cxn>
              <a:cxn ang="0">
                <a:pos x="T4" y="T5"/>
              </a:cxn>
            </a:cxnLst>
            <a:rect l="0" t="0" r="r" b="b"/>
            <a:pathLst>
              <a:path w="1245" h="2251">
                <a:moveTo>
                  <a:pt x="1245" y="0"/>
                </a:moveTo>
                <a:lnTo>
                  <a:pt x="0" y="1486"/>
                </a:lnTo>
                <a:lnTo>
                  <a:pt x="0" y="2251"/>
                </a:lnTo>
              </a:path>
            </a:pathLst>
          </a:custGeom>
          <a:noFill/>
          <a:ln w="2540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73" name="Freeform 17">
            <a:extLst>
              <a:ext uri="{FF2B5EF4-FFF2-40B4-BE49-F238E27FC236}">
                <a16:creationId xmlns:a16="http://schemas.microsoft.com/office/drawing/2014/main" id="{1D28B298-5634-454C-A089-38359F499A21}"/>
              </a:ext>
            </a:extLst>
          </p:cNvPr>
          <p:cNvSpPr>
            <a:spLocks/>
          </p:cNvSpPr>
          <p:nvPr/>
        </p:nvSpPr>
        <p:spPr bwMode="auto">
          <a:xfrm>
            <a:off x="4490390" y="4167592"/>
            <a:ext cx="1357946" cy="2340786"/>
          </a:xfrm>
          <a:custGeom>
            <a:avLst/>
            <a:gdLst>
              <a:gd name="T0" fmla="*/ 0 w 1249"/>
              <a:gd name="T1" fmla="*/ 0 h 2251"/>
              <a:gd name="T2" fmla="*/ 1249 w 1249"/>
              <a:gd name="T3" fmla="*/ 1486 h 2251"/>
              <a:gd name="T4" fmla="*/ 1249 w 1249"/>
              <a:gd name="T5" fmla="*/ 2251 h 2251"/>
            </a:gdLst>
            <a:ahLst/>
            <a:cxnLst>
              <a:cxn ang="0">
                <a:pos x="T0" y="T1"/>
              </a:cxn>
              <a:cxn ang="0">
                <a:pos x="T2" y="T3"/>
              </a:cxn>
              <a:cxn ang="0">
                <a:pos x="T4" y="T5"/>
              </a:cxn>
            </a:cxnLst>
            <a:rect l="0" t="0" r="r" b="b"/>
            <a:pathLst>
              <a:path w="1249" h="2251">
                <a:moveTo>
                  <a:pt x="0" y="0"/>
                </a:moveTo>
                <a:lnTo>
                  <a:pt x="1249" y="1486"/>
                </a:lnTo>
                <a:lnTo>
                  <a:pt x="1249" y="2251"/>
                </a:lnTo>
              </a:path>
            </a:pathLst>
          </a:custGeom>
          <a:noFill/>
          <a:ln w="2540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74" name="Freeform 18">
            <a:extLst>
              <a:ext uri="{FF2B5EF4-FFF2-40B4-BE49-F238E27FC236}">
                <a16:creationId xmlns:a16="http://schemas.microsoft.com/office/drawing/2014/main" id="{40852B0C-9D2A-49E8-AD55-5BB5126AAD83}"/>
              </a:ext>
            </a:extLst>
          </p:cNvPr>
          <p:cNvSpPr>
            <a:spLocks/>
          </p:cNvSpPr>
          <p:nvPr/>
        </p:nvSpPr>
        <p:spPr bwMode="auto">
          <a:xfrm>
            <a:off x="4490390" y="3417833"/>
            <a:ext cx="4171688" cy="749759"/>
          </a:xfrm>
          <a:custGeom>
            <a:avLst/>
            <a:gdLst>
              <a:gd name="T0" fmla="*/ 3837 w 3837"/>
              <a:gd name="T1" fmla="*/ 0 h 721"/>
              <a:gd name="T2" fmla="*/ 1420 w 3837"/>
              <a:gd name="T3" fmla="*/ 0 h 721"/>
              <a:gd name="T4" fmla="*/ 0 w 3837"/>
              <a:gd name="T5" fmla="*/ 721 h 721"/>
            </a:gdLst>
            <a:ahLst/>
            <a:cxnLst>
              <a:cxn ang="0">
                <a:pos x="T0" y="T1"/>
              </a:cxn>
              <a:cxn ang="0">
                <a:pos x="T2" y="T3"/>
              </a:cxn>
              <a:cxn ang="0">
                <a:pos x="T4" y="T5"/>
              </a:cxn>
            </a:cxnLst>
            <a:rect l="0" t="0" r="r" b="b"/>
            <a:pathLst>
              <a:path w="3837" h="721">
                <a:moveTo>
                  <a:pt x="3837" y="0"/>
                </a:moveTo>
                <a:lnTo>
                  <a:pt x="1420" y="0"/>
                </a:lnTo>
                <a:lnTo>
                  <a:pt x="0" y="721"/>
                </a:lnTo>
              </a:path>
            </a:pathLst>
          </a:custGeom>
          <a:noFill/>
          <a:ln w="2540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75" name="Freeform 19">
            <a:extLst>
              <a:ext uri="{FF2B5EF4-FFF2-40B4-BE49-F238E27FC236}">
                <a16:creationId xmlns:a16="http://schemas.microsoft.com/office/drawing/2014/main" id="{DFBFF0B9-BAC6-4DBA-80D7-A60A3F686774}"/>
              </a:ext>
            </a:extLst>
          </p:cNvPr>
          <p:cNvSpPr>
            <a:spLocks/>
          </p:cNvSpPr>
          <p:nvPr/>
        </p:nvSpPr>
        <p:spPr bwMode="auto">
          <a:xfrm>
            <a:off x="4492564" y="4167592"/>
            <a:ext cx="4169514" cy="747679"/>
          </a:xfrm>
          <a:custGeom>
            <a:avLst/>
            <a:gdLst>
              <a:gd name="T0" fmla="*/ 3835 w 3835"/>
              <a:gd name="T1" fmla="*/ 719 h 719"/>
              <a:gd name="T2" fmla="*/ 1418 w 3835"/>
              <a:gd name="T3" fmla="*/ 719 h 719"/>
              <a:gd name="T4" fmla="*/ 0 w 3835"/>
              <a:gd name="T5" fmla="*/ 0 h 719"/>
            </a:gdLst>
            <a:ahLst/>
            <a:cxnLst>
              <a:cxn ang="0">
                <a:pos x="T0" y="T1"/>
              </a:cxn>
              <a:cxn ang="0">
                <a:pos x="T2" y="T3"/>
              </a:cxn>
              <a:cxn ang="0">
                <a:pos x="T4" y="T5"/>
              </a:cxn>
            </a:cxnLst>
            <a:rect l="0" t="0" r="r" b="b"/>
            <a:pathLst>
              <a:path w="3835" h="719">
                <a:moveTo>
                  <a:pt x="3835" y="719"/>
                </a:moveTo>
                <a:lnTo>
                  <a:pt x="1418" y="719"/>
                </a:lnTo>
                <a:lnTo>
                  <a:pt x="0" y="0"/>
                </a:lnTo>
              </a:path>
            </a:pathLst>
          </a:custGeom>
          <a:noFill/>
          <a:ln w="2540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76" name="Line 13">
            <a:extLst>
              <a:ext uri="{FF2B5EF4-FFF2-40B4-BE49-F238E27FC236}">
                <a16:creationId xmlns:a16="http://schemas.microsoft.com/office/drawing/2014/main" id="{E591F539-9A96-4D07-B305-AB73F20CF9FA}"/>
              </a:ext>
            </a:extLst>
          </p:cNvPr>
          <p:cNvSpPr>
            <a:spLocks noChangeShapeType="1"/>
          </p:cNvSpPr>
          <p:nvPr/>
        </p:nvSpPr>
        <p:spPr bwMode="auto">
          <a:xfrm>
            <a:off x="4497010" y="2045700"/>
            <a:ext cx="0" cy="2140910"/>
          </a:xfrm>
          <a:prstGeom prst="line">
            <a:avLst/>
          </a:prstGeom>
          <a:noFill/>
          <a:ln w="38100" cap="rnd">
            <a:solidFill>
              <a:schemeClr val="bg1">
                <a:lumMod val="75000"/>
              </a:schemeClr>
            </a:solidFill>
            <a:prstDash val="sysDot"/>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77" name="Freeform 14">
            <a:extLst>
              <a:ext uri="{FF2B5EF4-FFF2-40B4-BE49-F238E27FC236}">
                <a16:creationId xmlns:a16="http://schemas.microsoft.com/office/drawing/2014/main" id="{5CE89D36-F458-4456-A661-7354A22194B1}"/>
              </a:ext>
            </a:extLst>
          </p:cNvPr>
          <p:cNvSpPr>
            <a:spLocks/>
          </p:cNvSpPr>
          <p:nvPr/>
        </p:nvSpPr>
        <p:spPr bwMode="auto">
          <a:xfrm>
            <a:off x="340450" y="3439829"/>
            <a:ext cx="4151030" cy="746781"/>
          </a:xfrm>
          <a:custGeom>
            <a:avLst/>
            <a:gdLst>
              <a:gd name="T0" fmla="*/ 3818 w 3818"/>
              <a:gd name="T1" fmla="*/ 721 h 721"/>
              <a:gd name="T2" fmla="*/ 2401 w 3818"/>
              <a:gd name="T3" fmla="*/ 0 h 721"/>
              <a:gd name="T4" fmla="*/ 0 w 3818"/>
              <a:gd name="T5" fmla="*/ 0 h 721"/>
            </a:gdLst>
            <a:ahLst/>
            <a:cxnLst>
              <a:cxn ang="0">
                <a:pos x="T0" y="T1"/>
              </a:cxn>
              <a:cxn ang="0">
                <a:pos x="T2" y="T3"/>
              </a:cxn>
              <a:cxn ang="0">
                <a:pos x="T4" y="T5"/>
              </a:cxn>
            </a:cxnLst>
            <a:rect l="0" t="0" r="r" b="b"/>
            <a:pathLst>
              <a:path w="3818" h="721">
                <a:moveTo>
                  <a:pt x="3818" y="721"/>
                </a:moveTo>
                <a:lnTo>
                  <a:pt x="2401" y="0"/>
                </a:lnTo>
                <a:lnTo>
                  <a:pt x="0" y="0"/>
                </a:lnTo>
              </a:path>
            </a:pathLst>
          </a:custGeom>
          <a:noFill/>
          <a:ln w="38100" cap="rnd">
            <a:solidFill>
              <a:schemeClr val="bg1">
                <a:lumMod val="75000"/>
              </a:schemeClr>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78" name="Freeform 15">
            <a:extLst>
              <a:ext uri="{FF2B5EF4-FFF2-40B4-BE49-F238E27FC236}">
                <a16:creationId xmlns:a16="http://schemas.microsoft.com/office/drawing/2014/main" id="{3E61720F-B80D-4C13-9D2D-21DDD10EE5E4}"/>
              </a:ext>
            </a:extLst>
          </p:cNvPr>
          <p:cNvSpPr>
            <a:spLocks/>
          </p:cNvSpPr>
          <p:nvPr/>
        </p:nvSpPr>
        <p:spPr bwMode="auto">
          <a:xfrm>
            <a:off x="340450" y="4186610"/>
            <a:ext cx="4151030" cy="744709"/>
          </a:xfrm>
          <a:custGeom>
            <a:avLst/>
            <a:gdLst>
              <a:gd name="T0" fmla="*/ 3818 w 3818"/>
              <a:gd name="T1" fmla="*/ 0 h 719"/>
              <a:gd name="T2" fmla="*/ 2401 w 3818"/>
              <a:gd name="T3" fmla="*/ 719 h 719"/>
              <a:gd name="T4" fmla="*/ 0 w 3818"/>
              <a:gd name="T5" fmla="*/ 719 h 719"/>
            </a:gdLst>
            <a:ahLst/>
            <a:cxnLst>
              <a:cxn ang="0">
                <a:pos x="T0" y="T1"/>
              </a:cxn>
              <a:cxn ang="0">
                <a:pos x="T2" y="T3"/>
              </a:cxn>
              <a:cxn ang="0">
                <a:pos x="T4" y="T5"/>
              </a:cxn>
            </a:cxnLst>
            <a:rect l="0" t="0" r="r" b="b"/>
            <a:pathLst>
              <a:path w="3818" h="719">
                <a:moveTo>
                  <a:pt x="3818" y="0"/>
                </a:moveTo>
                <a:lnTo>
                  <a:pt x="2401" y="719"/>
                </a:lnTo>
                <a:lnTo>
                  <a:pt x="0" y="719"/>
                </a:lnTo>
              </a:path>
            </a:pathLst>
          </a:custGeom>
          <a:noFill/>
          <a:ln w="38100" cap="rnd">
            <a:solidFill>
              <a:schemeClr val="bg1">
                <a:lumMod val="75000"/>
              </a:schemeClr>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79" name="Freeform 16">
            <a:extLst>
              <a:ext uri="{FF2B5EF4-FFF2-40B4-BE49-F238E27FC236}">
                <a16:creationId xmlns:a16="http://schemas.microsoft.com/office/drawing/2014/main" id="{A92B74A9-5133-459F-AE58-67F252E5DC1A}"/>
              </a:ext>
            </a:extLst>
          </p:cNvPr>
          <p:cNvSpPr>
            <a:spLocks/>
          </p:cNvSpPr>
          <p:nvPr/>
        </p:nvSpPr>
        <p:spPr bwMode="auto">
          <a:xfrm>
            <a:off x="3135709" y="4186610"/>
            <a:ext cx="1353597" cy="2331489"/>
          </a:xfrm>
          <a:custGeom>
            <a:avLst/>
            <a:gdLst>
              <a:gd name="T0" fmla="*/ 1245 w 1245"/>
              <a:gd name="T1" fmla="*/ 0 h 2251"/>
              <a:gd name="T2" fmla="*/ 0 w 1245"/>
              <a:gd name="T3" fmla="*/ 1486 h 2251"/>
              <a:gd name="T4" fmla="*/ 0 w 1245"/>
              <a:gd name="T5" fmla="*/ 2251 h 2251"/>
            </a:gdLst>
            <a:ahLst/>
            <a:cxnLst>
              <a:cxn ang="0">
                <a:pos x="T0" y="T1"/>
              </a:cxn>
              <a:cxn ang="0">
                <a:pos x="T2" y="T3"/>
              </a:cxn>
              <a:cxn ang="0">
                <a:pos x="T4" y="T5"/>
              </a:cxn>
            </a:cxnLst>
            <a:rect l="0" t="0" r="r" b="b"/>
            <a:pathLst>
              <a:path w="1245" h="2251">
                <a:moveTo>
                  <a:pt x="1245" y="0"/>
                </a:moveTo>
                <a:lnTo>
                  <a:pt x="0" y="1486"/>
                </a:lnTo>
                <a:lnTo>
                  <a:pt x="0" y="2251"/>
                </a:lnTo>
              </a:path>
            </a:pathLst>
          </a:custGeom>
          <a:noFill/>
          <a:ln w="38100" cap="rnd">
            <a:solidFill>
              <a:schemeClr val="bg1">
                <a:lumMod val="75000"/>
              </a:schemeClr>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80" name="Freeform 17">
            <a:extLst>
              <a:ext uri="{FF2B5EF4-FFF2-40B4-BE49-F238E27FC236}">
                <a16:creationId xmlns:a16="http://schemas.microsoft.com/office/drawing/2014/main" id="{E3F48E1F-3EBB-4E7A-BD70-A6BE9ED25108}"/>
              </a:ext>
            </a:extLst>
          </p:cNvPr>
          <p:cNvSpPr>
            <a:spLocks/>
          </p:cNvSpPr>
          <p:nvPr/>
        </p:nvSpPr>
        <p:spPr bwMode="auto">
          <a:xfrm>
            <a:off x="4489306" y="4186610"/>
            <a:ext cx="1357946" cy="2331489"/>
          </a:xfrm>
          <a:custGeom>
            <a:avLst/>
            <a:gdLst>
              <a:gd name="T0" fmla="*/ 0 w 1249"/>
              <a:gd name="T1" fmla="*/ 0 h 2251"/>
              <a:gd name="T2" fmla="*/ 1249 w 1249"/>
              <a:gd name="T3" fmla="*/ 1486 h 2251"/>
              <a:gd name="T4" fmla="*/ 1249 w 1249"/>
              <a:gd name="T5" fmla="*/ 2251 h 2251"/>
            </a:gdLst>
            <a:ahLst/>
            <a:cxnLst>
              <a:cxn ang="0">
                <a:pos x="T0" y="T1"/>
              </a:cxn>
              <a:cxn ang="0">
                <a:pos x="T2" y="T3"/>
              </a:cxn>
              <a:cxn ang="0">
                <a:pos x="T4" y="T5"/>
              </a:cxn>
            </a:cxnLst>
            <a:rect l="0" t="0" r="r" b="b"/>
            <a:pathLst>
              <a:path w="1249" h="2251">
                <a:moveTo>
                  <a:pt x="0" y="0"/>
                </a:moveTo>
                <a:lnTo>
                  <a:pt x="1249" y="1486"/>
                </a:lnTo>
                <a:lnTo>
                  <a:pt x="1249" y="2251"/>
                </a:lnTo>
              </a:path>
            </a:pathLst>
          </a:custGeom>
          <a:noFill/>
          <a:ln w="38100" cap="rnd">
            <a:solidFill>
              <a:schemeClr val="bg1">
                <a:lumMod val="75000"/>
              </a:schemeClr>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81" name="Freeform 18">
            <a:extLst>
              <a:ext uri="{FF2B5EF4-FFF2-40B4-BE49-F238E27FC236}">
                <a16:creationId xmlns:a16="http://schemas.microsoft.com/office/drawing/2014/main" id="{7D0EE960-C671-4547-9C0B-0434F16E2F48}"/>
              </a:ext>
            </a:extLst>
          </p:cNvPr>
          <p:cNvSpPr>
            <a:spLocks/>
          </p:cNvSpPr>
          <p:nvPr/>
        </p:nvSpPr>
        <p:spPr bwMode="auto">
          <a:xfrm>
            <a:off x="4489306" y="3439829"/>
            <a:ext cx="4171688" cy="746781"/>
          </a:xfrm>
          <a:custGeom>
            <a:avLst/>
            <a:gdLst>
              <a:gd name="T0" fmla="*/ 3837 w 3837"/>
              <a:gd name="T1" fmla="*/ 0 h 721"/>
              <a:gd name="T2" fmla="*/ 1420 w 3837"/>
              <a:gd name="T3" fmla="*/ 0 h 721"/>
              <a:gd name="T4" fmla="*/ 0 w 3837"/>
              <a:gd name="T5" fmla="*/ 721 h 721"/>
            </a:gdLst>
            <a:ahLst/>
            <a:cxnLst>
              <a:cxn ang="0">
                <a:pos x="T0" y="T1"/>
              </a:cxn>
              <a:cxn ang="0">
                <a:pos x="T2" y="T3"/>
              </a:cxn>
              <a:cxn ang="0">
                <a:pos x="T4" y="T5"/>
              </a:cxn>
            </a:cxnLst>
            <a:rect l="0" t="0" r="r" b="b"/>
            <a:pathLst>
              <a:path w="3837" h="721">
                <a:moveTo>
                  <a:pt x="3837" y="0"/>
                </a:moveTo>
                <a:lnTo>
                  <a:pt x="1420" y="0"/>
                </a:lnTo>
                <a:lnTo>
                  <a:pt x="0" y="721"/>
                </a:lnTo>
              </a:path>
            </a:pathLst>
          </a:custGeom>
          <a:noFill/>
          <a:ln w="38100" cap="rnd">
            <a:solidFill>
              <a:schemeClr val="bg1">
                <a:lumMod val="75000"/>
              </a:schemeClr>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82" name="Freeform 19">
            <a:extLst>
              <a:ext uri="{FF2B5EF4-FFF2-40B4-BE49-F238E27FC236}">
                <a16:creationId xmlns:a16="http://schemas.microsoft.com/office/drawing/2014/main" id="{309B614B-5081-4AE4-B78C-F843A2EE4661}"/>
              </a:ext>
            </a:extLst>
          </p:cNvPr>
          <p:cNvSpPr>
            <a:spLocks/>
          </p:cNvSpPr>
          <p:nvPr/>
        </p:nvSpPr>
        <p:spPr bwMode="auto">
          <a:xfrm>
            <a:off x="4491480" y="4186610"/>
            <a:ext cx="4169514" cy="744709"/>
          </a:xfrm>
          <a:custGeom>
            <a:avLst/>
            <a:gdLst>
              <a:gd name="T0" fmla="*/ 3835 w 3835"/>
              <a:gd name="T1" fmla="*/ 719 h 719"/>
              <a:gd name="T2" fmla="*/ 1418 w 3835"/>
              <a:gd name="T3" fmla="*/ 719 h 719"/>
              <a:gd name="T4" fmla="*/ 0 w 3835"/>
              <a:gd name="T5" fmla="*/ 0 h 719"/>
            </a:gdLst>
            <a:ahLst/>
            <a:cxnLst>
              <a:cxn ang="0">
                <a:pos x="T0" y="T1"/>
              </a:cxn>
              <a:cxn ang="0">
                <a:pos x="T2" y="T3"/>
              </a:cxn>
              <a:cxn ang="0">
                <a:pos x="T4" y="T5"/>
              </a:cxn>
            </a:cxnLst>
            <a:rect l="0" t="0" r="r" b="b"/>
            <a:pathLst>
              <a:path w="3835" h="719">
                <a:moveTo>
                  <a:pt x="3835" y="719"/>
                </a:moveTo>
                <a:lnTo>
                  <a:pt x="1418" y="719"/>
                </a:lnTo>
                <a:lnTo>
                  <a:pt x="0" y="0"/>
                </a:lnTo>
              </a:path>
            </a:pathLst>
          </a:custGeom>
          <a:noFill/>
          <a:ln w="38100" cap="rnd">
            <a:solidFill>
              <a:schemeClr val="bg1">
                <a:lumMod val="75000"/>
              </a:schemeClr>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83" name="Oval 12">
            <a:extLst>
              <a:ext uri="{FF2B5EF4-FFF2-40B4-BE49-F238E27FC236}">
                <a16:creationId xmlns:a16="http://schemas.microsoft.com/office/drawing/2014/main" id="{5A87DABF-A1DD-4455-B090-0DA612AC13F2}"/>
              </a:ext>
            </a:extLst>
          </p:cNvPr>
          <p:cNvSpPr>
            <a:spLocks noChangeArrowheads="1"/>
          </p:cNvSpPr>
          <p:nvPr/>
        </p:nvSpPr>
        <p:spPr bwMode="auto">
          <a:xfrm>
            <a:off x="3411458" y="3169461"/>
            <a:ext cx="2178529" cy="2087604"/>
          </a:xfrm>
          <a:prstGeom prst="ellipse">
            <a:avLst/>
          </a:prstGeom>
          <a:solidFill>
            <a:srgbClr val="FFFFFF"/>
          </a:solidFill>
          <a:ln>
            <a:noFill/>
          </a:ln>
          <a:effectLst>
            <a:outerShdw blurRad="254000" sx="102000" sy="102000" algn="ctr" rotWithShape="0">
              <a:prstClr val="black">
                <a:alpha val="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84" name="Oval 12">
            <a:extLst>
              <a:ext uri="{FF2B5EF4-FFF2-40B4-BE49-F238E27FC236}">
                <a16:creationId xmlns:a16="http://schemas.microsoft.com/office/drawing/2014/main" id="{DCD9607C-D046-4755-990A-2EA046ED7EE8}"/>
              </a:ext>
            </a:extLst>
          </p:cNvPr>
          <p:cNvSpPr>
            <a:spLocks noChangeArrowheads="1"/>
          </p:cNvSpPr>
          <p:nvPr/>
        </p:nvSpPr>
        <p:spPr bwMode="auto">
          <a:xfrm>
            <a:off x="3646092" y="3394303"/>
            <a:ext cx="1709260" cy="1637920"/>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IN"/>
          </a:p>
        </p:txBody>
      </p:sp>
      <p:sp>
        <p:nvSpPr>
          <p:cNvPr id="185" name="Rectangle 184">
            <a:extLst>
              <a:ext uri="{FF2B5EF4-FFF2-40B4-BE49-F238E27FC236}">
                <a16:creationId xmlns:a16="http://schemas.microsoft.com/office/drawing/2014/main" id="{B1C21EBF-4709-4851-B726-FBA872C8AC96}"/>
              </a:ext>
            </a:extLst>
          </p:cNvPr>
          <p:cNvSpPr/>
          <p:nvPr/>
        </p:nvSpPr>
        <p:spPr>
          <a:xfrm>
            <a:off x="340450" y="2030972"/>
            <a:ext cx="8319461" cy="4488161"/>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6" name="TextBox 185">
            <a:extLst>
              <a:ext uri="{FF2B5EF4-FFF2-40B4-BE49-F238E27FC236}">
                <a16:creationId xmlns:a16="http://schemas.microsoft.com/office/drawing/2014/main" id="{670394D6-9AAE-4E69-9785-FCCDF9D308A6}"/>
              </a:ext>
            </a:extLst>
          </p:cNvPr>
          <p:cNvSpPr txBox="1"/>
          <p:nvPr/>
        </p:nvSpPr>
        <p:spPr>
          <a:xfrm>
            <a:off x="505607" y="2401884"/>
            <a:ext cx="2866592" cy="430887"/>
          </a:xfrm>
          <a:prstGeom prst="rect">
            <a:avLst/>
          </a:prstGeom>
          <a:noFill/>
        </p:spPr>
        <p:txBody>
          <a:bodyPr wrap="square" lIns="0" tIns="0" rIns="0" bIns="0" rtlCol="0" anchor="t">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0" i="0" u="sng" strike="noStrike" cap="none" normalizeH="0" baseline="0" dirty="0">
                <a:ln>
                  <a:noFill/>
                </a:ln>
                <a:solidFill>
                  <a:srgbClr val="005282"/>
                </a:solidFill>
                <a:effectLst/>
                <a:latin typeface="Calibri (Body)"/>
                <a:cs typeface="Arial" panose="020B0604020202020204" pitchFamily="34" charset="0"/>
                <a:hlinkClick r:id="rId3"/>
              </a:rPr>
              <a:t>Boolean</a:t>
            </a:r>
            <a:r>
              <a:rPr kumimoji="0" lang="en-US" altLang="en-US" sz="1400" b="0" i="0" u="none" strike="noStrike" cap="none" normalizeH="0" baseline="0" dirty="0">
                <a:ln>
                  <a:noFill/>
                </a:ln>
                <a:solidFill>
                  <a:srgbClr val="1B1B1B"/>
                </a:solidFill>
                <a:effectLst/>
                <a:latin typeface="Calibri (Body)"/>
                <a:cs typeface="Arial" panose="020B0604020202020204" pitchFamily="34" charset="0"/>
              </a:rPr>
              <a:t> represents a logical entity and can have two values: </a:t>
            </a:r>
            <a:r>
              <a:rPr kumimoji="0" lang="en-US" altLang="en-US" sz="1400" b="0" i="0" u="none" strike="noStrike" cap="none" normalizeH="0" baseline="0" dirty="0">
                <a:ln>
                  <a:noFill/>
                </a:ln>
                <a:solidFill>
                  <a:srgbClr val="1B1B1B"/>
                </a:solidFill>
                <a:effectLst/>
                <a:latin typeface="Calibri (Body)"/>
              </a:rPr>
              <a:t>true</a:t>
            </a:r>
            <a:r>
              <a:rPr kumimoji="0" lang="en-US" altLang="en-US" sz="1400" b="0" i="0" u="none" strike="noStrike" cap="none" normalizeH="0" baseline="0" dirty="0">
                <a:ln>
                  <a:noFill/>
                </a:ln>
                <a:solidFill>
                  <a:srgbClr val="1B1B1B"/>
                </a:solidFill>
                <a:effectLst/>
                <a:latin typeface="Calibri (Body)"/>
                <a:cs typeface="Arial" panose="020B0604020202020204" pitchFamily="34" charset="0"/>
              </a:rPr>
              <a:t> and </a:t>
            </a:r>
            <a:r>
              <a:rPr kumimoji="0" lang="en-US" altLang="en-US" sz="1400" b="0" i="0" u="none" strike="noStrike" cap="none" normalizeH="0" baseline="0" dirty="0">
                <a:ln>
                  <a:noFill/>
                </a:ln>
                <a:solidFill>
                  <a:srgbClr val="1B1B1B"/>
                </a:solidFill>
                <a:effectLst/>
                <a:latin typeface="Calibri (Body)"/>
              </a:rPr>
              <a:t>false</a:t>
            </a:r>
            <a:r>
              <a:rPr kumimoji="0" lang="en-US" altLang="en-US" sz="1400" b="0" i="0" u="none" strike="noStrike" cap="none" normalizeH="0" baseline="0" dirty="0">
                <a:ln>
                  <a:noFill/>
                </a:ln>
                <a:solidFill>
                  <a:srgbClr val="1B1B1B"/>
                </a:solidFill>
                <a:effectLst/>
                <a:latin typeface="Calibri (Body)"/>
                <a:cs typeface="Arial" panose="020B0604020202020204" pitchFamily="34" charset="0"/>
              </a:rPr>
              <a:t>. </a:t>
            </a:r>
            <a:endParaRPr kumimoji="0" lang="en-US" altLang="en-US" sz="1400" b="0" i="0" u="none" strike="noStrike" cap="none" normalizeH="0" baseline="0" dirty="0">
              <a:ln>
                <a:noFill/>
              </a:ln>
              <a:solidFill>
                <a:schemeClr val="tx1"/>
              </a:solidFill>
              <a:effectLst/>
              <a:latin typeface="Calibri (Body)"/>
            </a:endParaRPr>
          </a:p>
        </p:txBody>
      </p:sp>
      <p:sp>
        <p:nvSpPr>
          <p:cNvPr id="187" name="TextBox 186">
            <a:extLst>
              <a:ext uri="{FF2B5EF4-FFF2-40B4-BE49-F238E27FC236}">
                <a16:creationId xmlns:a16="http://schemas.microsoft.com/office/drawing/2014/main" id="{8B08105A-DDF0-4071-BAF1-D8F229C64AB7}"/>
              </a:ext>
            </a:extLst>
          </p:cNvPr>
          <p:cNvSpPr txBox="1"/>
          <p:nvPr/>
        </p:nvSpPr>
        <p:spPr>
          <a:xfrm>
            <a:off x="459177" y="2094801"/>
            <a:ext cx="2406043" cy="307777"/>
          </a:xfrm>
          <a:prstGeom prst="rect">
            <a:avLst/>
          </a:prstGeom>
          <a:noFill/>
        </p:spPr>
        <p:txBody>
          <a:bodyPr wrap="square" lIns="0" tIns="0" rIns="0" bIns="0" rtlCol="0" anchor="ctr">
            <a:spAutoFit/>
          </a:bodyPr>
          <a:lstStyle/>
          <a:p>
            <a:r>
              <a:rPr lang="en-US" sz="2000" b="1"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Boolean</a:t>
            </a:r>
            <a:endParaRPr lang="en-US" sz="2000" b="1"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188" name="TextBox 187">
            <a:extLst>
              <a:ext uri="{FF2B5EF4-FFF2-40B4-BE49-F238E27FC236}">
                <a16:creationId xmlns:a16="http://schemas.microsoft.com/office/drawing/2014/main" id="{9C6848DF-709A-4AC1-B03C-D0A5F694C91F}"/>
              </a:ext>
            </a:extLst>
          </p:cNvPr>
          <p:cNvSpPr txBox="1"/>
          <p:nvPr/>
        </p:nvSpPr>
        <p:spPr>
          <a:xfrm>
            <a:off x="4859177" y="2515484"/>
            <a:ext cx="2406043" cy="430887"/>
          </a:xfrm>
          <a:prstGeom prst="rect">
            <a:avLst/>
          </a:prstGeom>
          <a:noFill/>
        </p:spPr>
        <p:txBody>
          <a:bodyPr wrap="square" lIns="0" tIns="0" rIns="0" bIns="0" rtlCol="0" anchor="t">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1B1B1B"/>
                </a:solidFill>
                <a:effectLst/>
                <a:latin typeface="Calibri (Body)"/>
                <a:cs typeface="Arial" panose="020B0604020202020204" pitchFamily="34" charset="0"/>
              </a:rPr>
              <a:t>The </a:t>
            </a:r>
            <a:r>
              <a:rPr kumimoji="0" lang="en-US" altLang="en-US" sz="1400" b="0" i="0" u="sng" strike="noStrike" cap="none" normalizeH="0" baseline="0" dirty="0">
                <a:ln>
                  <a:noFill/>
                </a:ln>
                <a:solidFill>
                  <a:srgbClr val="005282"/>
                </a:solidFill>
                <a:effectLst/>
                <a:latin typeface="Calibri (Body)"/>
                <a:cs typeface="Arial" panose="020B0604020202020204" pitchFamily="34" charset="0"/>
                <a:hlinkClick r:id="rId4"/>
              </a:rPr>
              <a:t>null</a:t>
            </a:r>
            <a:r>
              <a:rPr kumimoji="0" lang="en-US" altLang="en-US" sz="1400" b="0" i="0" u="none" strike="noStrike" cap="none" normalizeH="0" baseline="0" dirty="0">
                <a:ln>
                  <a:noFill/>
                </a:ln>
                <a:solidFill>
                  <a:srgbClr val="1B1B1B"/>
                </a:solidFill>
                <a:effectLst/>
                <a:latin typeface="Calibri (Body)"/>
                <a:cs typeface="Arial" panose="020B0604020202020204" pitchFamily="34" charset="0"/>
              </a:rPr>
              <a:t> type has exactly one value: </a:t>
            </a:r>
            <a:r>
              <a:rPr kumimoji="0" lang="en-US" altLang="en-US" sz="1400" b="0" i="0" u="none" strike="noStrike" cap="none" normalizeH="0" baseline="0" dirty="0">
                <a:ln>
                  <a:noFill/>
                </a:ln>
                <a:solidFill>
                  <a:srgbClr val="1B1B1B"/>
                </a:solidFill>
                <a:effectLst/>
                <a:latin typeface="Calibri (Body)"/>
              </a:rPr>
              <a:t>null</a:t>
            </a:r>
            <a:r>
              <a:rPr kumimoji="0" lang="en-US" altLang="en-US" sz="1400" b="0" i="0" u="none" strike="noStrike" cap="none" normalizeH="0" baseline="0" dirty="0">
                <a:ln>
                  <a:noFill/>
                </a:ln>
                <a:solidFill>
                  <a:srgbClr val="1B1B1B"/>
                </a:solidFill>
                <a:effectLst/>
                <a:latin typeface="Calibri (Body)"/>
                <a:cs typeface="Arial" panose="020B0604020202020204" pitchFamily="34" charset="0"/>
              </a:rPr>
              <a:t>. </a:t>
            </a:r>
            <a:endParaRPr kumimoji="0" lang="en-US" altLang="en-US" sz="1400" b="0" i="0" u="none" strike="noStrike" cap="none" normalizeH="0" baseline="0" dirty="0">
              <a:ln>
                <a:noFill/>
              </a:ln>
              <a:solidFill>
                <a:schemeClr val="tx1"/>
              </a:solidFill>
              <a:effectLst/>
              <a:latin typeface="Calibri (Body)"/>
            </a:endParaRPr>
          </a:p>
        </p:txBody>
      </p:sp>
      <p:sp>
        <p:nvSpPr>
          <p:cNvPr id="189" name="TextBox 188">
            <a:extLst>
              <a:ext uri="{FF2B5EF4-FFF2-40B4-BE49-F238E27FC236}">
                <a16:creationId xmlns:a16="http://schemas.microsoft.com/office/drawing/2014/main" id="{4C9C6732-EB8B-4538-8468-F5FC5F9D3ABE}"/>
              </a:ext>
            </a:extLst>
          </p:cNvPr>
          <p:cNvSpPr txBox="1"/>
          <p:nvPr/>
        </p:nvSpPr>
        <p:spPr>
          <a:xfrm>
            <a:off x="4891091" y="2173396"/>
            <a:ext cx="2406043" cy="307777"/>
          </a:xfrm>
          <a:prstGeom prst="rect">
            <a:avLst/>
          </a:prstGeom>
          <a:noFill/>
        </p:spPr>
        <p:txBody>
          <a:bodyPr wrap="square" lIns="0" tIns="0" rIns="0" bIns="0" rtlCol="0" anchor="ctr">
            <a:spAutoFit/>
          </a:bodyPr>
          <a:lstStyle/>
          <a:p>
            <a:r>
              <a:rPr lang="en-US" sz="2000" b="1"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Null</a:t>
            </a:r>
            <a:endParaRPr lang="en-US" sz="2000" b="1"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190" name="TextBox 189">
            <a:extLst>
              <a:ext uri="{FF2B5EF4-FFF2-40B4-BE49-F238E27FC236}">
                <a16:creationId xmlns:a16="http://schemas.microsoft.com/office/drawing/2014/main" id="{C7644AC8-6491-4BB9-B5A3-902E76CEE202}"/>
              </a:ext>
            </a:extLst>
          </p:cNvPr>
          <p:cNvSpPr txBox="1"/>
          <p:nvPr/>
        </p:nvSpPr>
        <p:spPr>
          <a:xfrm>
            <a:off x="444396" y="3930510"/>
            <a:ext cx="2134964" cy="646331"/>
          </a:xfrm>
          <a:prstGeom prst="rect">
            <a:avLst/>
          </a:prstGeom>
          <a:noFill/>
        </p:spPr>
        <p:txBody>
          <a:bodyPr wrap="square" lIns="0" tIns="0" rIns="0" bIns="0" rtlCol="0" anchor="t">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0" i="0" u="sng" strike="noStrike" cap="none" normalizeH="0" baseline="0" dirty="0">
                <a:ln>
                  <a:noFill/>
                </a:ln>
                <a:solidFill>
                  <a:srgbClr val="005282"/>
                </a:solidFill>
                <a:effectLst/>
                <a:latin typeface="Calibri (Body)"/>
                <a:cs typeface="Arial" panose="020B0604020202020204" pitchFamily="34" charset="0"/>
                <a:hlinkClick r:id="rId5"/>
              </a:rPr>
              <a:t>undefined</a:t>
            </a:r>
            <a:r>
              <a:rPr kumimoji="0" lang="en-US" altLang="en-US" sz="1400" b="0" i="0" u="none" strike="noStrike" cap="none" normalizeH="0" baseline="0" dirty="0">
                <a:ln>
                  <a:noFill/>
                </a:ln>
                <a:solidFill>
                  <a:srgbClr val="1B1B1B"/>
                </a:solidFill>
                <a:effectLst/>
                <a:latin typeface="Calibri (Body)"/>
                <a:cs typeface="Arial" panose="020B0604020202020204" pitchFamily="34" charset="0"/>
              </a:rPr>
              <a:t> variable that has not been assigned a value has the value </a:t>
            </a:r>
            <a:r>
              <a:rPr kumimoji="0" lang="en-US" altLang="en-US" sz="1400" b="0" i="0" u="none" strike="noStrike" cap="none" normalizeH="0" baseline="0" dirty="0">
                <a:ln>
                  <a:noFill/>
                </a:ln>
                <a:solidFill>
                  <a:srgbClr val="1B1B1B"/>
                </a:solidFill>
                <a:effectLst/>
                <a:latin typeface="Calibri (Body)"/>
              </a:rPr>
              <a:t>undefined</a:t>
            </a:r>
            <a:r>
              <a:rPr kumimoji="0" lang="en-US" altLang="en-US" sz="1400" b="0" i="0" u="none" strike="noStrike" cap="none" normalizeH="0" baseline="0" dirty="0">
                <a:ln>
                  <a:noFill/>
                </a:ln>
                <a:solidFill>
                  <a:srgbClr val="1B1B1B"/>
                </a:solidFill>
                <a:effectLst/>
                <a:latin typeface="Calibri (Body)"/>
                <a:cs typeface="Arial" panose="020B0604020202020204" pitchFamily="34" charset="0"/>
              </a:rPr>
              <a:t>. </a:t>
            </a:r>
            <a:endParaRPr kumimoji="0" lang="en-US" altLang="en-US" sz="2000" b="0" i="0" u="none" strike="noStrike" cap="none" normalizeH="0" baseline="0" dirty="0">
              <a:ln>
                <a:noFill/>
              </a:ln>
              <a:solidFill>
                <a:schemeClr val="tx1"/>
              </a:solidFill>
              <a:effectLst/>
              <a:latin typeface="Calibri (Body)"/>
            </a:endParaRPr>
          </a:p>
        </p:txBody>
      </p:sp>
      <p:sp>
        <p:nvSpPr>
          <p:cNvPr id="191" name="TextBox 190">
            <a:extLst>
              <a:ext uri="{FF2B5EF4-FFF2-40B4-BE49-F238E27FC236}">
                <a16:creationId xmlns:a16="http://schemas.microsoft.com/office/drawing/2014/main" id="{1E3AFCDA-7707-4B39-A114-361B1B795F3A}"/>
              </a:ext>
            </a:extLst>
          </p:cNvPr>
          <p:cNvSpPr txBox="1"/>
          <p:nvPr/>
        </p:nvSpPr>
        <p:spPr>
          <a:xfrm>
            <a:off x="447328" y="3581238"/>
            <a:ext cx="1474276" cy="307777"/>
          </a:xfrm>
          <a:prstGeom prst="rect">
            <a:avLst/>
          </a:prstGeom>
          <a:noFill/>
        </p:spPr>
        <p:txBody>
          <a:bodyPr wrap="square" lIns="0" tIns="0" rIns="0" bIns="0" rtlCol="0" anchor="ctr">
            <a:spAutoFit/>
          </a:bodyPr>
          <a:lstStyle/>
          <a:p>
            <a:r>
              <a:rPr lang="en-US" sz="2000" b="1"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Undefined</a:t>
            </a:r>
            <a:endParaRPr lang="en-US" sz="2000" b="1"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192" name="TextBox 191">
            <a:extLst>
              <a:ext uri="{FF2B5EF4-FFF2-40B4-BE49-F238E27FC236}">
                <a16:creationId xmlns:a16="http://schemas.microsoft.com/office/drawing/2014/main" id="{5669C4FE-39AD-4A26-B3EE-48F2354317FA}"/>
              </a:ext>
            </a:extLst>
          </p:cNvPr>
          <p:cNvSpPr txBox="1"/>
          <p:nvPr/>
        </p:nvSpPr>
        <p:spPr>
          <a:xfrm>
            <a:off x="5838339" y="4036300"/>
            <a:ext cx="1870191" cy="430887"/>
          </a:xfrm>
          <a:prstGeom prst="rect">
            <a:avLst/>
          </a:prstGeom>
          <a:noFill/>
        </p:spPr>
        <p:txBody>
          <a:bodyPr wrap="square" lIns="0" tIns="0" rIns="0" bIns="0" rtlCol="0" anchor="t">
            <a:spAutoFit/>
          </a:bodyPr>
          <a:lstStyle/>
          <a:p>
            <a:pPr algn="just"/>
            <a:r>
              <a:rPr lang="en-US" sz="1400" b="0" i="0" dirty="0">
                <a:solidFill>
                  <a:srgbClr val="000000"/>
                </a:solidFill>
                <a:effectLst/>
                <a:latin typeface="Calibri (Body)"/>
              </a:rPr>
              <a:t>Numbers can be written with or without decimals.</a:t>
            </a:r>
            <a:endParaRPr lang="en-US" sz="1400" dirty="0">
              <a:solidFill>
                <a:schemeClr val="tx1">
                  <a:lumMod val="75000"/>
                  <a:lumOff val="25000"/>
                </a:schemeClr>
              </a:solidFill>
              <a:latin typeface="Calibri (Body)"/>
              <a:ea typeface="Calibri Light" charset="0"/>
              <a:cs typeface="Segoe UI" panose="020B0502040204020203" pitchFamily="34" charset="0"/>
            </a:endParaRPr>
          </a:p>
        </p:txBody>
      </p:sp>
      <p:sp>
        <p:nvSpPr>
          <p:cNvPr id="193" name="TextBox 192">
            <a:extLst>
              <a:ext uri="{FF2B5EF4-FFF2-40B4-BE49-F238E27FC236}">
                <a16:creationId xmlns:a16="http://schemas.microsoft.com/office/drawing/2014/main" id="{AE2FB4C0-5B56-4129-A69D-DAB5B01896E9}"/>
              </a:ext>
            </a:extLst>
          </p:cNvPr>
          <p:cNvSpPr txBox="1"/>
          <p:nvPr/>
        </p:nvSpPr>
        <p:spPr>
          <a:xfrm>
            <a:off x="5847252" y="3727779"/>
            <a:ext cx="1448891" cy="307777"/>
          </a:xfrm>
          <a:prstGeom prst="rect">
            <a:avLst/>
          </a:prstGeom>
          <a:noFill/>
        </p:spPr>
        <p:txBody>
          <a:bodyPr wrap="square" lIns="0" tIns="0" rIns="0" bIns="0" rtlCol="0" anchor="ctr">
            <a:spAutoFit/>
          </a:bodyPr>
          <a:lstStyle/>
          <a:p>
            <a:r>
              <a:rPr lang="en-US" sz="2000" b="1"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Number</a:t>
            </a:r>
            <a:endParaRPr lang="en-US" sz="2000" b="1"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194" name="TextBox 193">
            <a:extLst>
              <a:ext uri="{FF2B5EF4-FFF2-40B4-BE49-F238E27FC236}">
                <a16:creationId xmlns:a16="http://schemas.microsoft.com/office/drawing/2014/main" id="{97C5CB74-B9F5-481F-A075-5E9B6A4208D8}"/>
              </a:ext>
            </a:extLst>
          </p:cNvPr>
          <p:cNvSpPr txBox="1"/>
          <p:nvPr/>
        </p:nvSpPr>
        <p:spPr>
          <a:xfrm>
            <a:off x="476110" y="5606011"/>
            <a:ext cx="2144027" cy="861774"/>
          </a:xfrm>
          <a:prstGeom prst="rect">
            <a:avLst/>
          </a:prstGeom>
          <a:noFill/>
        </p:spPr>
        <p:txBody>
          <a:bodyPr wrap="square" lIns="0" tIns="0" rIns="0" bIns="0" rtlCol="0" anchor="t">
            <a:spAutoFit/>
          </a:bodyPr>
          <a:lstStyle/>
          <a:p>
            <a:pPr algn="just"/>
            <a:r>
              <a:rPr lang="en-US" sz="1400" i="0" dirty="0">
                <a:solidFill>
                  <a:srgbClr val="202124"/>
                </a:solidFill>
                <a:effectLst/>
                <a:latin typeface="Calibri (Body)"/>
              </a:rPr>
              <a:t>The </a:t>
            </a:r>
            <a:r>
              <a:rPr lang="en-US" sz="1400" i="0" dirty="0" err="1">
                <a:solidFill>
                  <a:srgbClr val="202124"/>
                </a:solidFill>
                <a:effectLst/>
                <a:latin typeface="Calibri (Body)"/>
              </a:rPr>
              <a:t>BigInt</a:t>
            </a:r>
            <a:r>
              <a:rPr lang="en-US" sz="1400" i="0" dirty="0">
                <a:solidFill>
                  <a:srgbClr val="202124"/>
                </a:solidFill>
                <a:effectLst/>
                <a:latin typeface="Calibri (Body)"/>
              </a:rPr>
              <a:t> type is a numeric primitive in JavaScript that can represent integers with arbitrary precision.</a:t>
            </a:r>
            <a:endParaRPr lang="en-US" sz="1400" dirty="0">
              <a:solidFill>
                <a:schemeClr val="tx1">
                  <a:lumMod val="75000"/>
                  <a:lumOff val="25000"/>
                </a:schemeClr>
              </a:solidFill>
              <a:latin typeface="Calibri (Body)"/>
              <a:ea typeface="Calibri Light" charset="0"/>
              <a:cs typeface="Segoe UI" panose="020B0502040204020203" pitchFamily="34" charset="0"/>
            </a:endParaRPr>
          </a:p>
        </p:txBody>
      </p:sp>
      <p:sp>
        <p:nvSpPr>
          <p:cNvPr id="195" name="TextBox 194">
            <a:extLst>
              <a:ext uri="{FF2B5EF4-FFF2-40B4-BE49-F238E27FC236}">
                <a16:creationId xmlns:a16="http://schemas.microsoft.com/office/drawing/2014/main" id="{7A0C46F4-F95C-4574-9CA8-55DA300913F3}"/>
              </a:ext>
            </a:extLst>
          </p:cNvPr>
          <p:cNvSpPr txBox="1"/>
          <p:nvPr/>
        </p:nvSpPr>
        <p:spPr>
          <a:xfrm>
            <a:off x="459177" y="5115259"/>
            <a:ext cx="1337848" cy="307777"/>
          </a:xfrm>
          <a:prstGeom prst="rect">
            <a:avLst/>
          </a:prstGeom>
          <a:noFill/>
        </p:spPr>
        <p:txBody>
          <a:bodyPr wrap="square" lIns="0" tIns="0" rIns="0" bIns="0" rtlCol="0" anchor="ctr">
            <a:spAutoFit/>
          </a:bodyPr>
          <a:lstStyle/>
          <a:p>
            <a:r>
              <a:rPr lang="en-US" sz="2000" b="1" kern="0" dirty="0" err="1">
                <a:solidFill>
                  <a:schemeClr val="tx1">
                    <a:lumMod val="75000"/>
                    <a:lumOff val="25000"/>
                  </a:schemeClr>
                </a:solidFill>
                <a:latin typeface="Segoe UI" panose="020B0502040204020203" pitchFamily="34" charset="0"/>
                <a:ea typeface="Calibri Light" charset="0"/>
                <a:cs typeface="Segoe UI" panose="020B0502040204020203" pitchFamily="34" charset="0"/>
              </a:rPr>
              <a:t>BigInt</a:t>
            </a:r>
            <a:endParaRPr lang="en-US" sz="2000" b="1"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197" name="TextBox 196">
            <a:extLst>
              <a:ext uri="{FF2B5EF4-FFF2-40B4-BE49-F238E27FC236}">
                <a16:creationId xmlns:a16="http://schemas.microsoft.com/office/drawing/2014/main" id="{DF58332B-F1EF-47D3-B9C1-6C0B385A9742}"/>
              </a:ext>
            </a:extLst>
          </p:cNvPr>
          <p:cNvSpPr txBox="1"/>
          <p:nvPr/>
        </p:nvSpPr>
        <p:spPr>
          <a:xfrm>
            <a:off x="5997765" y="5099799"/>
            <a:ext cx="1357946" cy="307777"/>
          </a:xfrm>
          <a:prstGeom prst="rect">
            <a:avLst/>
          </a:prstGeom>
          <a:noFill/>
        </p:spPr>
        <p:txBody>
          <a:bodyPr wrap="square" lIns="0" tIns="0" rIns="0" bIns="0" rtlCol="0" anchor="ctr">
            <a:spAutoFit/>
          </a:bodyPr>
          <a:lstStyle/>
          <a:p>
            <a:r>
              <a:rPr lang="en-US" sz="2000" b="1"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Symbol</a:t>
            </a:r>
            <a:endParaRPr lang="en-US" sz="2000" b="1"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198" name="TextBox 197">
            <a:extLst>
              <a:ext uri="{FF2B5EF4-FFF2-40B4-BE49-F238E27FC236}">
                <a16:creationId xmlns:a16="http://schemas.microsoft.com/office/drawing/2014/main" id="{9E7DAEED-9147-44E3-85AB-FB5576C718E3}"/>
              </a:ext>
            </a:extLst>
          </p:cNvPr>
          <p:cNvSpPr txBox="1"/>
          <p:nvPr/>
        </p:nvSpPr>
        <p:spPr>
          <a:xfrm>
            <a:off x="3322360" y="5842127"/>
            <a:ext cx="1881514" cy="646331"/>
          </a:xfrm>
          <a:prstGeom prst="rect">
            <a:avLst/>
          </a:prstGeom>
          <a:noFill/>
        </p:spPr>
        <p:txBody>
          <a:bodyPr wrap="square" lIns="0" tIns="0" rIns="0" bIns="0" rtlCol="0" anchor="t">
            <a:spAutoFit/>
          </a:bodyPr>
          <a:lstStyle/>
          <a:p>
            <a:pPr algn="just"/>
            <a:r>
              <a:rPr lang="en-US" sz="1400" b="0" i="0" dirty="0">
                <a:solidFill>
                  <a:srgbClr val="1B1B1B"/>
                </a:solidFill>
                <a:effectLst/>
                <a:latin typeface="Calibri (Body)"/>
              </a:rPr>
              <a:t>JavaScript's String type is used to represent textual data</a:t>
            </a:r>
            <a:r>
              <a:rPr lang="en-US" sz="1400" kern="0" dirty="0">
                <a:solidFill>
                  <a:schemeClr val="tx1">
                    <a:lumMod val="75000"/>
                    <a:lumOff val="25000"/>
                  </a:schemeClr>
                </a:solidFill>
                <a:latin typeface="Calibri (Body)"/>
                <a:ea typeface="Calibri Light" charset="0"/>
                <a:cs typeface="Segoe UI" panose="020B0502040204020203" pitchFamily="34" charset="0"/>
              </a:rPr>
              <a:t>.</a:t>
            </a:r>
          </a:p>
        </p:txBody>
      </p:sp>
      <p:sp>
        <p:nvSpPr>
          <p:cNvPr id="199" name="TextBox 198">
            <a:extLst>
              <a:ext uri="{FF2B5EF4-FFF2-40B4-BE49-F238E27FC236}">
                <a16:creationId xmlns:a16="http://schemas.microsoft.com/office/drawing/2014/main" id="{B5AFDB08-6E26-4E5C-A1A4-47BA833C4F84}"/>
              </a:ext>
            </a:extLst>
          </p:cNvPr>
          <p:cNvSpPr txBox="1"/>
          <p:nvPr/>
        </p:nvSpPr>
        <p:spPr>
          <a:xfrm>
            <a:off x="3687844" y="5325198"/>
            <a:ext cx="1493098" cy="307777"/>
          </a:xfrm>
          <a:prstGeom prst="rect">
            <a:avLst/>
          </a:prstGeom>
          <a:noFill/>
        </p:spPr>
        <p:txBody>
          <a:bodyPr wrap="square" lIns="0" tIns="0" rIns="0" bIns="0" rtlCol="0" anchor="ctr">
            <a:spAutoFit/>
          </a:bodyPr>
          <a:lstStyle/>
          <a:p>
            <a:r>
              <a:rPr lang="en-US" sz="2000" b="1"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String</a:t>
            </a:r>
            <a:endParaRPr lang="en-US" sz="2000" b="1"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200" name="TextBox 199">
            <a:extLst>
              <a:ext uri="{FF2B5EF4-FFF2-40B4-BE49-F238E27FC236}">
                <a16:creationId xmlns:a16="http://schemas.microsoft.com/office/drawing/2014/main" id="{0E4AC763-F335-401F-BEFB-E4EBC1F52070}"/>
              </a:ext>
            </a:extLst>
          </p:cNvPr>
          <p:cNvSpPr txBox="1"/>
          <p:nvPr/>
        </p:nvSpPr>
        <p:spPr>
          <a:xfrm>
            <a:off x="3698337" y="2107718"/>
            <a:ext cx="603880" cy="602283"/>
          </a:xfrm>
          <a:prstGeom prst="rect">
            <a:avLst/>
          </a:prstGeom>
          <a:noFill/>
        </p:spPr>
        <p:txBody>
          <a:bodyPr wrap="none" lIns="0" tIns="0" rIns="0" bIns="0" rtlCol="0" anchor="ctr">
            <a:spAutoFit/>
          </a:bodyPr>
          <a:lstStyle/>
          <a:p>
            <a:pPr algn="ctr"/>
            <a:r>
              <a:rPr lang="en-IN" sz="6000" b="1" dirty="0">
                <a:solidFill>
                  <a:schemeClr val="tx2"/>
                </a:solidFill>
              </a:rPr>
              <a:t>01</a:t>
            </a:r>
          </a:p>
        </p:txBody>
      </p:sp>
      <p:sp>
        <p:nvSpPr>
          <p:cNvPr id="201" name="TextBox 200">
            <a:extLst>
              <a:ext uri="{FF2B5EF4-FFF2-40B4-BE49-F238E27FC236}">
                <a16:creationId xmlns:a16="http://schemas.microsoft.com/office/drawing/2014/main" id="{D693A64F-188B-497A-B18B-781FD586C252}"/>
              </a:ext>
            </a:extLst>
          </p:cNvPr>
          <p:cNvSpPr txBox="1"/>
          <p:nvPr/>
        </p:nvSpPr>
        <p:spPr>
          <a:xfrm>
            <a:off x="7906899" y="2094801"/>
            <a:ext cx="603880" cy="602283"/>
          </a:xfrm>
          <a:prstGeom prst="rect">
            <a:avLst/>
          </a:prstGeom>
          <a:noFill/>
        </p:spPr>
        <p:txBody>
          <a:bodyPr wrap="none" lIns="0" tIns="0" rIns="0" bIns="0" rtlCol="0" anchor="ctr">
            <a:spAutoFit/>
          </a:bodyPr>
          <a:lstStyle>
            <a:defPPr>
              <a:defRPr lang="en-US"/>
            </a:defPPr>
            <a:lvl1pPr algn="ctr">
              <a:defRPr sz="6000" b="1">
                <a:solidFill>
                  <a:schemeClr val="tx2"/>
                </a:solidFill>
              </a:defRPr>
            </a:lvl1pPr>
          </a:lstStyle>
          <a:p>
            <a:r>
              <a:rPr lang="en-IN" dirty="0"/>
              <a:t>02</a:t>
            </a:r>
          </a:p>
        </p:txBody>
      </p:sp>
      <p:sp>
        <p:nvSpPr>
          <p:cNvPr id="202" name="TextBox 201">
            <a:extLst>
              <a:ext uri="{FF2B5EF4-FFF2-40B4-BE49-F238E27FC236}">
                <a16:creationId xmlns:a16="http://schemas.microsoft.com/office/drawing/2014/main" id="{F45FAA12-1789-4F5D-B08C-E5FE9B6F4294}"/>
              </a:ext>
            </a:extLst>
          </p:cNvPr>
          <p:cNvSpPr txBox="1"/>
          <p:nvPr/>
        </p:nvSpPr>
        <p:spPr>
          <a:xfrm>
            <a:off x="7900662" y="3647917"/>
            <a:ext cx="603880" cy="602283"/>
          </a:xfrm>
          <a:prstGeom prst="rect">
            <a:avLst/>
          </a:prstGeom>
          <a:noFill/>
        </p:spPr>
        <p:txBody>
          <a:bodyPr wrap="none" lIns="0" tIns="0" rIns="0" bIns="0" rtlCol="0" anchor="ctr">
            <a:spAutoFit/>
          </a:bodyPr>
          <a:lstStyle>
            <a:defPPr>
              <a:defRPr lang="en-US"/>
            </a:defPPr>
            <a:lvl1pPr algn="ctr">
              <a:defRPr sz="6000" b="1">
                <a:solidFill>
                  <a:schemeClr val="tx2"/>
                </a:solidFill>
              </a:defRPr>
            </a:lvl1pPr>
          </a:lstStyle>
          <a:p>
            <a:r>
              <a:rPr lang="en-IN" dirty="0"/>
              <a:t>03</a:t>
            </a:r>
          </a:p>
        </p:txBody>
      </p:sp>
      <p:sp>
        <p:nvSpPr>
          <p:cNvPr id="203" name="TextBox 202">
            <a:extLst>
              <a:ext uri="{FF2B5EF4-FFF2-40B4-BE49-F238E27FC236}">
                <a16:creationId xmlns:a16="http://schemas.microsoft.com/office/drawing/2014/main" id="{09A280EA-EA58-4EC1-9A63-3A1E44396C5F}"/>
              </a:ext>
            </a:extLst>
          </p:cNvPr>
          <p:cNvSpPr txBox="1"/>
          <p:nvPr/>
        </p:nvSpPr>
        <p:spPr>
          <a:xfrm>
            <a:off x="7924630" y="5080086"/>
            <a:ext cx="603880" cy="602283"/>
          </a:xfrm>
          <a:prstGeom prst="rect">
            <a:avLst/>
          </a:prstGeom>
          <a:noFill/>
        </p:spPr>
        <p:txBody>
          <a:bodyPr wrap="none" lIns="0" tIns="0" rIns="0" bIns="0" rtlCol="0" anchor="ctr">
            <a:spAutoFit/>
          </a:bodyPr>
          <a:lstStyle>
            <a:defPPr>
              <a:defRPr lang="en-US"/>
            </a:defPPr>
            <a:lvl1pPr algn="ctr">
              <a:defRPr sz="6000" b="1">
                <a:solidFill>
                  <a:schemeClr val="tx2"/>
                </a:solidFill>
              </a:defRPr>
            </a:lvl1pPr>
          </a:lstStyle>
          <a:p>
            <a:r>
              <a:rPr lang="en-IN" dirty="0"/>
              <a:t>04</a:t>
            </a:r>
          </a:p>
        </p:txBody>
      </p:sp>
      <p:sp>
        <p:nvSpPr>
          <p:cNvPr id="204" name="TextBox 203">
            <a:extLst>
              <a:ext uri="{FF2B5EF4-FFF2-40B4-BE49-F238E27FC236}">
                <a16:creationId xmlns:a16="http://schemas.microsoft.com/office/drawing/2014/main" id="{8B55AE96-9835-4C5B-AC20-F0B431E0F639}"/>
              </a:ext>
            </a:extLst>
          </p:cNvPr>
          <p:cNvSpPr txBox="1"/>
          <p:nvPr/>
        </p:nvSpPr>
        <p:spPr>
          <a:xfrm>
            <a:off x="2368306" y="5063522"/>
            <a:ext cx="603880" cy="602283"/>
          </a:xfrm>
          <a:prstGeom prst="rect">
            <a:avLst/>
          </a:prstGeom>
          <a:noFill/>
        </p:spPr>
        <p:txBody>
          <a:bodyPr wrap="none" lIns="0" tIns="0" rIns="0" bIns="0" rtlCol="0" anchor="ctr">
            <a:spAutoFit/>
          </a:bodyPr>
          <a:lstStyle>
            <a:defPPr>
              <a:defRPr lang="en-US"/>
            </a:defPPr>
            <a:lvl1pPr algn="ctr">
              <a:defRPr sz="6000" b="1">
                <a:solidFill>
                  <a:schemeClr val="tx2"/>
                </a:solidFill>
              </a:defRPr>
            </a:lvl1pPr>
          </a:lstStyle>
          <a:p>
            <a:r>
              <a:rPr lang="en-IN" dirty="0"/>
              <a:t>06</a:t>
            </a:r>
          </a:p>
        </p:txBody>
      </p:sp>
      <p:sp>
        <p:nvSpPr>
          <p:cNvPr id="205" name="TextBox 204">
            <a:extLst>
              <a:ext uri="{FF2B5EF4-FFF2-40B4-BE49-F238E27FC236}">
                <a16:creationId xmlns:a16="http://schemas.microsoft.com/office/drawing/2014/main" id="{0724E1D4-7BF7-4A50-821E-BABE79D33164}"/>
              </a:ext>
            </a:extLst>
          </p:cNvPr>
          <p:cNvSpPr txBox="1"/>
          <p:nvPr/>
        </p:nvSpPr>
        <p:spPr>
          <a:xfrm>
            <a:off x="2738124" y="3760949"/>
            <a:ext cx="603880" cy="602283"/>
          </a:xfrm>
          <a:prstGeom prst="rect">
            <a:avLst/>
          </a:prstGeom>
          <a:noFill/>
        </p:spPr>
        <p:txBody>
          <a:bodyPr wrap="none" lIns="0" tIns="0" rIns="0" bIns="0" rtlCol="0" anchor="ctr">
            <a:spAutoFit/>
          </a:bodyPr>
          <a:lstStyle>
            <a:defPPr>
              <a:defRPr lang="en-US"/>
            </a:defPPr>
            <a:lvl1pPr algn="ctr">
              <a:defRPr sz="6000" b="1">
                <a:solidFill>
                  <a:schemeClr val="tx2"/>
                </a:solidFill>
              </a:defRPr>
            </a:lvl1pPr>
          </a:lstStyle>
          <a:p>
            <a:r>
              <a:rPr lang="en-IN" dirty="0"/>
              <a:t>07</a:t>
            </a:r>
          </a:p>
        </p:txBody>
      </p:sp>
      <p:sp>
        <p:nvSpPr>
          <p:cNvPr id="206" name="TextBox 205">
            <a:extLst>
              <a:ext uri="{FF2B5EF4-FFF2-40B4-BE49-F238E27FC236}">
                <a16:creationId xmlns:a16="http://schemas.microsoft.com/office/drawing/2014/main" id="{30561A0B-83B3-4EF1-AEE3-947F781F775D}"/>
              </a:ext>
            </a:extLst>
          </p:cNvPr>
          <p:cNvSpPr txBox="1"/>
          <p:nvPr/>
        </p:nvSpPr>
        <p:spPr>
          <a:xfrm>
            <a:off x="4735052" y="5298698"/>
            <a:ext cx="603880" cy="602283"/>
          </a:xfrm>
          <a:prstGeom prst="rect">
            <a:avLst/>
          </a:prstGeom>
          <a:noFill/>
        </p:spPr>
        <p:txBody>
          <a:bodyPr wrap="none" lIns="0" tIns="0" rIns="0" bIns="0" rtlCol="0" anchor="ctr">
            <a:spAutoFit/>
          </a:bodyPr>
          <a:lstStyle>
            <a:defPPr>
              <a:defRPr lang="en-US"/>
            </a:defPPr>
            <a:lvl1pPr algn="ctr">
              <a:defRPr sz="6000" b="1">
                <a:solidFill>
                  <a:schemeClr val="tx2"/>
                </a:solidFill>
              </a:defRPr>
            </a:lvl1pPr>
          </a:lstStyle>
          <a:p>
            <a:r>
              <a:rPr lang="en-IN" dirty="0"/>
              <a:t>05</a:t>
            </a:r>
          </a:p>
        </p:txBody>
      </p:sp>
      <p:sp>
        <p:nvSpPr>
          <p:cNvPr id="6" name="TextBox 5">
            <a:extLst>
              <a:ext uri="{FF2B5EF4-FFF2-40B4-BE49-F238E27FC236}">
                <a16:creationId xmlns:a16="http://schemas.microsoft.com/office/drawing/2014/main" id="{0C799BC3-9818-41B6-904C-CC5977B25646}"/>
              </a:ext>
            </a:extLst>
          </p:cNvPr>
          <p:cNvSpPr txBox="1"/>
          <p:nvPr/>
        </p:nvSpPr>
        <p:spPr>
          <a:xfrm>
            <a:off x="5970690" y="5608873"/>
            <a:ext cx="2680275" cy="738664"/>
          </a:xfrm>
          <a:prstGeom prst="rect">
            <a:avLst/>
          </a:prstGeom>
          <a:noFill/>
        </p:spPr>
        <p:txBody>
          <a:bodyPr wrap="square" rtlCol="0">
            <a:spAutoFit/>
          </a:bodyPr>
          <a:lstStyle/>
          <a:p>
            <a:pPr algn="just"/>
            <a:r>
              <a:rPr lang="en-US" sz="1400" dirty="0"/>
              <a:t>Symbol is  unique and immutable primitive value and may be used as the key of an Object Property</a:t>
            </a:r>
          </a:p>
        </p:txBody>
      </p:sp>
    </p:spTree>
    <p:extLst>
      <p:ext uri="{BB962C8B-B14F-4D97-AF65-F5344CB8AC3E}">
        <p14:creationId xmlns:p14="http://schemas.microsoft.com/office/powerpoint/2010/main" val="1317752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1080A-27A9-444A-9784-8B54EB418624}"/>
              </a:ext>
            </a:extLst>
          </p:cNvPr>
          <p:cNvSpPr>
            <a:spLocks noGrp="1"/>
          </p:cNvSpPr>
          <p:nvPr>
            <p:ph type="title"/>
          </p:nvPr>
        </p:nvSpPr>
        <p:spPr>
          <a:xfrm>
            <a:off x="175934" y="101725"/>
            <a:ext cx="10515600" cy="707887"/>
          </a:xfrm>
        </p:spPr>
        <p:txBody>
          <a:bodyPr>
            <a:normAutofit/>
          </a:bodyPr>
          <a:lstStyle/>
          <a:p>
            <a:r>
              <a:rPr lang="en-US" sz="3600" dirty="0">
                <a:latin typeface="Cooper Black" panose="0208090404030B020404" pitchFamily="18" charset="0"/>
              </a:rPr>
              <a:t>Concept of functions in JS</a:t>
            </a:r>
          </a:p>
        </p:txBody>
      </p:sp>
      <p:sp>
        <p:nvSpPr>
          <p:cNvPr id="3" name="Content Placeholder 2">
            <a:extLst>
              <a:ext uri="{FF2B5EF4-FFF2-40B4-BE49-F238E27FC236}">
                <a16:creationId xmlns:a16="http://schemas.microsoft.com/office/drawing/2014/main" id="{492AA65D-F1E1-42FF-A8CC-E1F741670557}"/>
              </a:ext>
            </a:extLst>
          </p:cNvPr>
          <p:cNvSpPr>
            <a:spLocks noGrp="1"/>
          </p:cNvSpPr>
          <p:nvPr>
            <p:ph idx="1"/>
          </p:nvPr>
        </p:nvSpPr>
        <p:spPr>
          <a:xfrm>
            <a:off x="175934" y="829489"/>
            <a:ext cx="8027289" cy="5272373"/>
          </a:xfrm>
        </p:spPr>
        <p:txBody>
          <a:bodyPr>
            <a:normAutofit/>
          </a:bodyPr>
          <a:lstStyle/>
          <a:p>
            <a:pPr algn="just">
              <a:lnSpc>
                <a:spcPct val="100000"/>
              </a:lnSpc>
            </a:pPr>
            <a:r>
              <a:rPr lang="en-US" sz="1800" i="0" dirty="0">
                <a:effectLst/>
                <a:latin typeface="Calibri (Body)"/>
                <a:cs typeface="Arial" panose="020B0604020202020204" pitchFamily="34" charset="0"/>
              </a:rPr>
              <a:t>A function in JavaScript is similar to a procedure—a set of statements that performs a task or calculates a value, but for a procedure to qualify as a function, it should take some input and return an output where there is some obvious relationship between the input and the output.</a:t>
            </a:r>
          </a:p>
          <a:p>
            <a:pPr algn="just" eaLnBrk="0" fontAlgn="base" hangingPunct="0">
              <a:lnSpc>
                <a:spcPct val="100000"/>
              </a:lnSpc>
              <a:spcBef>
                <a:spcPct val="0"/>
              </a:spcBef>
              <a:spcAft>
                <a:spcPct val="0"/>
              </a:spcAft>
            </a:pPr>
            <a:r>
              <a:rPr kumimoji="0" lang="en-US" altLang="en-US" sz="1800" i="0" u="none" strike="noStrike" cap="none" normalizeH="0" baseline="0" dirty="0">
                <a:ln>
                  <a:noFill/>
                </a:ln>
                <a:effectLst/>
                <a:latin typeface="Calibri (Body)"/>
              </a:rPr>
              <a:t>A JavaScript function is defined with the function keyword, followed by a name, followed by parentheses ().</a:t>
            </a:r>
          </a:p>
          <a:p>
            <a:pPr algn="just" eaLnBrk="0" fontAlgn="base" hangingPunct="0">
              <a:lnSpc>
                <a:spcPct val="100000"/>
              </a:lnSpc>
              <a:spcBef>
                <a:spcPct val="0"/>
              </a:spcBef>
              <a:spcAft>
                <a:spcPct val="0"/>
              </a:spcAft>
            </a:pPr>
            <a:r>
              <a:rPr kumimoji="0" lang="en-US" altLang="en-US" sz="1800" i="0" u="none" strike="noStrike" cap="none" normalizeH="0" baseline="0" dirty="0">
                <a:ln>
                  <a:noFill/>
                </a:ln>
                <a:effectLst/>
                <a:latin typeface="Calibri (Body)"/>
              </a:rPr>
              <a:t>Function names can contain letters, digits, underscores, and dollar signs (same rules as variables).</a:t>
            </a:r>
          </a:p>
          <a:p>
            <a:pPr algn="just" eaLnBrk="0" fontAlgn="base" hangingPunct="0">
              <a:lnSpc>
                <a:spcPct val="100000"/>
              </a:lnSpc>
              <a:spcBef>
                <a:spcPct val="0"/>
              </a:spcBef>
              <a:spcAft>
                <a:spcPct val="0"/>
              </a:spcAft>
            </a:pPr>
            <a:r>
              <a:rPr lang="en-US" sz="1800" dirty="0">
                <a:latin typeface="Calibri (Body)"/>
                <a:cs typeface="Arial" panose="020B0604020202020204" pitchFamily="34" charset="0"/>
              </a:rPr>
              <a:t>A JavaScript function is a block of code designed to perform a particular task</a:t>
            </a:r>
          </a:p>
          <a:p>
            <a:pPr algn="just" eaLnBrk="0" fontAlgn="base" hangingPunct="0">
              <a:lnSpc>
                <a:spcPct val="100000"/>
              </a:lnSpc>
              <a:spcBef>
                <a:spcPct val="0"/>
              </a:spcBef>
              <a:spcAft>
                <a:spcPct val="0"/>
              </a:spcAft>
            </a:pPr>
            <a:r>
              <a:rPr lang="en-US" sz="1800" dirty="0">
                <a:latin typeface="Calibri (Body)"/>
                <a:cs typeface="Arial" panose="020B0604020202020204" pitchFamily="34" charset="0"/>
              </a:rPr>
              <a:t>Function parameters are listed inside the parentheses () in the function definition.</a:t>
            </a:r>
          </a:p>
          <a:p>
            <a:pPr algn="just" eaLnBrk="0" fontAlgn="base" hangingPunct="0">
              <a:lnSpc>
                <a:spcPct val="100000"/>
              </a:lnSpc>
              <a:spcBef>
                <a:spcPct val="0"/>
              </a:spcBef>
              <a:spcAft>
                <a:spcPct val="0"/>
              </a:spcAft>
            </a:pPr>
            <a:r>
              <a:rPr lang="en-US" sz="1800" b="0" i="0" dirty="0">
                <a:solidFill>
                  <a:srgbClr val="000000"/>
                </a:solidFill>
                <a:effectLst/>
                <a:latin typeface="Calibri (Body)"/>
              </a:rPr>
              <a:t>Function </a:t>
            </a:r>
            <a:r>
              <a:rPr lang="en-US" sz="1800" i="0" dirty="0">
                <a:solidFill>
                  <a:srgbClr val="000000"/>
                </a:solidFill>
                <a:effectLst/>
                <a:latin typeface="Calibri (Body)"/>
              </a:rPr>
              <a:t>arguments are the values received by the function when it is invoked.</a:t>
            </a:r>
          </a:p>
          <a:p>
            <a:pPr algn="just" eaLnBrk="0" fontAlgn="base" hangingPunct="0">
              <a:lnSpc>
                <a:spcPct val="100000"/>
              </a:lnSpc>
              <a:spcBef>
                <a:spcPct val="0"/>
              </a:spcBef>
              <a:spcAft>
                <a:spcPct val="0"/>
              </a:spcAft>
            </a:pPr>
            <a:r>
              <a:rPr lang="en-US" sz="1800" dirty="0">
                <a:solidFill>
                  <a:srgbClr val="000000"/>
                </a:solidFill>
                <a:latin typeface="Calibri (Body)"/>
              </a:rPr>
              <a:t>Inside the function, the arguments (the parameters) behave as local variables.</a:t>
            </a:r>
            <a:endParaRPr lang="en-US" sz="1800" b="0" i="0" dirty="0">
              <a:solidFill>
                <a:srgbClr val="000000"/>
              </a:solidFill>
              <a:effectLst/>
              <a:latin typeface="Calibri (Body)"/>
            </a:endParaRPr>
          </a:p>
          <a:p>
            <a:pPr marL="0" indent="0" algn="just">
              <a:buNone/>
            </a:pPr>
            <a:r>
              <a:rPr lang="en-US" sz="1800" b="1" dirty="0">
                <a:solidFill>
                  <a:srgbClr val="000000"/>
                </a:solidFill>
                <a:latin typeface="Calibri (Body)"/>
              </a:rPr>
              <a:t>Function without parameters</a:t>
            </a:r>
            <a:endParaRPr lang="en-US" sz="1800" dirty="0">
              <a:solidFill>
                <a:srgbClr val="000000"/>
              </a:solidFill>
              <a:latin typeface="Calibri (Body)"/>
            </a:endParaRPr>
          </a:p>
          <a:p>
            <a:pPr marL="0" indent="0" algn="just">
              <a:buNone/>
            </a:pPr>
            <a:br>
              <a:rPr lang="en-US" sz="1800" dirty="0">
                <a:latin typeface="Calibri (Body)"/>
              </a:rPr>
            </a:br>
            <a:r>
              <a:rPr lang="en-US" sz="1800" dirty="0">
                <a:latin typeface="Calibri (Body)"/>
              </a:rPr>
              <a:t>function myFirstDemoFunction(){</a:t>
            </a:r>
          </a:p>
          <a:p>
            <a:pPr marL="0" indent="0" algn="just">
              <a:buNone/>
            </a:pPr>
            <a:r>
              <a:rPr lang="en-US" sz="1800" dirty="0">
                <a:latin typeface="Calibri (Body)"/>
              </a:rPr>
              <a:t>	alert('welcome to inline </a:t>
            </a:r>
            <a:r>
              <a:rPr lang="en-US" sz="1800" dirty="0" err="1">
                <a:latin typeface="Calibri (Body)"/>
              </a:rPr>
              <a:t>js’</a:t>
            </a:r>
            <a:r>
              <a:rPr lang="en-US" sz="1800" dirty="0">
                <a:latin typeface="Calibri (Body)"/>
              </a:rPr>
              <a:t>);</a:t>
            </a:r>
          </a:p>
          <a:p>
            <a:pPr marL="0" indent="0" algn="just">
              <a:buNone/>
            </a:pPr>
            <a:r>
              <a:rPr lang="en-US" sz="1800" dirty="0">
                <a:latin typeface="Calibri (Body)"/>
              </a:rPr>
              <a:t>}</a:t>
            </a:r>
            <a:endParaRPr lang="en-US" sz="1800" b="0" i="0" dirty="0">
              <a:solidFill>
                <a:srgbClr val="202124"/>
              </a:solidFill>
              <a:effectLst/>
              <a:latin typeface="Calibri (Body)"/>
              <a:cs typeface="Arial" panose="020B0604020202020204" pitchFamily="34" charset="0"/>
            </a:endParaRPr>
          </a:p>
          <a:p>
            <a:pPr marL="0" indent="0">
              <a:buNone/>
            </a:pPr>
            <a:endParaRPr lang="en-US" sz="1800" dirty="0">
              <a:solidFill>
                <a:srgbClr val="202124"/>
              </a:solidFill>
              <a:latin typeface="Calibri (Body)"/>
            </a:endParaRPr>
          </a:p>
        </p:txBody>
      </p:sp>
      <p:pic>
        <p:nvPicPr>
          <p:cNvPr id="4" name="Picture 3">
            <a:extLst>
              <a:ext uri="{FF2B5EF4-FFF2-40B4-BE49-F238E27FC236}">
                <a16:creationId xmlns:a16="http://schemas.microsoft.com/office/drawing/2014/main" id="{A56E5478-149E-4582-B390-03317593D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88547E5F-7AB1-4696-BCDF-6582225E1E18}"/>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6" name="Rectangle 1">
            <a:extLst>
              <a:ext uri="{FF2B5EF4-FFF2-40B4-BE49-F238E27FC236}">
                <a16:creationId xmlns:a16="http://schemas.microsoft.com/office/drawing/2014/main" id="{19C805FA-3D13-4900-8127-AB7D574D1335}"/>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081" name="Picture 9" descr="Open Source For Geeks: Calling JavaScript function in href vs. onclick">
            <a:extLst>
              <a:ext uri="{FF2B5EF4-FFF2-40B4-BE49-F238E27FC236}">
                <a16:creationId xmlns:a16="http://schemas.microsoft.com/office/drawing/2014/main" id="{1A630A87-BED5-4934-BB18-13154EFD3D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2545" y="1914525"/>
            <a:ext cx="2857500" cy="2343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427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87C6A-5A4C-4330-B520-79859F015CB9}"/>
              </a:ext>
            </a:extLst>
          </p:cNvPr>
          <p:cNvSpPr>
            <a:spLocks noGrp="1"/>
          </p:cNvSpPr>
          <p:nvPr>
            <p:ph type="ctrTitle"/>
          </p:nvPr>
        </p:nvSpPr>
        <p:spPr>
          <a:xfrm>
            <a:off x="249330" y="58058"/>
            <a:ext cx="6846062" cy="707886"/>
          </a:xfrm>
        </p:spPr>
        <p:txBody>
          <a:bodyPr>
            <a:noAutofit/>
          </a:bodyPr>
          <a:lstStyle/>
          <a:p>
            <a:pPr algn="l"/>
            <a:r>
              <a:rPr lang="en-US" sz="3600" dirty="0">
                <a:latin typeface="Cooper Black" panose="0208090404030B020404" pitchFamily="18" charset="0"/>
              </a:rPr>
              <a:t>Functions with parameters</a:t>
            </a:r>
          </a:p>
        </p:txBody>
      </p:sp>
      <p:sp>
        <p:nvSpPr>
          <p:cNvPr id="3" name="Subtitle 2">
            <a:extLst>
              <a:ext uri="{FF2B5EF4-FFF2-40B4-BE49-F238E27FC236}">
                <a16:creationId xmlns:a16="http://schemas.microsoft.com/office/drawing/2014/main" id="{1F248596-C6F7-4893-B5E8-086D096EAD3A}"/>
              </a:ext>
            </a:extLst>
          </p:cNvPr>
          <p:cNvSpPr>
            <a:spLocks noGrp="1"/>
          </p:cNvSpPr>
          <p:nvPr>
            <p:ph type="subTitle" idx="1"/>
          </p:nvPr>
        </p:nvSpPr>
        <p:spPr>
          <a:xfrm>
            <a:off x="249331" y="765944"/>
            <a:ext cx="7567031" cy="5124518"/>
          </a:xfrm>
        </p:spPr>
        <p:txBody>
          <a:bodyPr>
            <a:normAutofit fontScale="92500"/>
          </a:bodyPr>
          <a:lstStyle/>
          <a:p>
            <a:pPr marL="285750" indent="-285750" algn="just">
              <a:lnSpc>
                <a:spcPct val="150000"/>
              </a:lnSpc>
              <a:spcBef>
                <a:spcPts val="0"/>
              </a:spcBef>
              <a:buFont typeface="Arial" panose="020B0604020202020204" pitchFamily="34" charset="0"/>
              <a:buChar char="•"/>
            </a:pPr>
            <a:r>
              <a:rPr lang="en-US" sz="1400" b="0" i="0" dirty="0">
                <a:solidFill>
                  <a:srgbClr val="000000"/>
                </a:solidFill>
                <a:effectLst/>
                <a:latin typeface="Verdana" panose="020B0604030504040204" pitchFamily="34" charset="0"/>
              </a:rPr>
              <a:t>Function </a:t>
            </a:r>
            <a:r>
              <a:rPr lang="en-US" sz="1400" b="1" i="0" dirty="0">
                <a:solidFill>
                  <a:srgbClr val="000000"/>
                </a:solidFill>
                <a:effectLst/>
                <a:latin typeface="Verdana" panose="020B0604030504040204" pitchFamily="34" charset="0"/>
              </a:rPr>
              <a:t>parameters</a:t>
            </a:r>
            <a:r>
              <a:rPr lang="en-US" sz="1400" b="0" i="0" dirty="0">
                <a:solidFill>
                  <a:srgbClr val="000000"/>
                </a:solidFill>
                <a:effectLst/>
                <a:latin typeface="Verdana" panose="020B0604030504040204" pitchFamily="34" charset="0"/>
              </a:rPr>
              <a:t> are the </a:t>
            </a:r>
            <a:r>
              <a:rPr lang="en-US" sz="1400" b="1" i="0" dirty="0">
                <a:solidFill>
                  <a:srgbClr val="000000"/>
                </a:solidFill>
                <a:effectLst/>
                <a:latin typeface="Verdana" panose="020B0604030504040204" pitchFamily="34" charset="0"/>
              </a:rPr>
              <a:t>names</a:t>
            </a:r>
            <a:r>
              <a:rPr lang="en-US" sz="1400" b="0" i="0" dirty="0">
                <a:solidFill>
                  <a:srgbClr val="000000"/>
                </a:solidFill>
                <a:effectLst/>
                <a:latin typeface="Verdana" panose="020B0604030504040204" pitchFamily="34" charset="0"/>
              </a:rPr>
              <a:t> listed in the function definition.</a:t>
            </a:r>
          </a:p>
          <a:p>
            <a:pPr marL="285750" indent="-285750" algn="just">
              <a:lnSpc>
                <a:spcPct val="150000"/>
              </a:lnSpc>
              <a:spcBef>
                <a:spcPts val="0"/>
              </a:spcBef>
              <a:buFont typeface="Arial" panose="020B0604020202020204" pitchFamily="34" charset="0"/>
              <a:buChar char="•"/>
            </a:pPr>
            <a:r>
              <a:rPr lang="en-US" sz="1400" b="0" i="0" dirty="0">
                <a:solidFill>
                  <a:srgbClr val="000000"/>
                </a:solidFill>
                <a:effectLst/>
                <a:latin typeface="Verdana" panose="020B0604030504040204" pitchFamily="34" charset="0"/>
              </a:rPr>
              <a:t>Function </a:t>
            </a:r>
            <a:r>
              <a:rPr lang="en-US" sz="1400" b="1" i="0" dirty="0">
                <a:solidFill>
                  <a:srgbClr val="000000"/>
                </a:solidFill>
                <a:effectLst/>
                <a:latin typeface="Verdana" panose="020B0604030504040204" pitchFamily="34" charset="0"/>
              </a:rPr>
              <a:t>arguments</a:t>
            </a:r>
            <a:r>
              <a:rPr lang="en-US" sz="1400" b="0" i="0" dirty="0">
                <a:solidFill>
                  <a:srgbClr val="000000"/>
                </a:solidFill>
                <a:effectLst/>
                <a:latin typeface="Verdana" panose="020B0604030504040204" pitchFamily="34" charset="0"/>
              </a:rPr>
              <a:t> are the real </a:t>
            </a:r>
            <a:r>
              <a:rPr lang="en-US" sz="1400" b="1" i="0" dirty="0">
                <a:solidFill>
                  <a:srgbClr val="000000"/>
                </a:solidFill>
                <a:effectLst/>
                <a:latin typeface="Verdana" panose="020B0604030504040204" pitchFamily="34" charset="0"/>
              </a:rPr>
              <a:t>values</a:t>
            </a:r>
            <a:r>
              <a:rPr lang="en-US" sz="1400" b="0" i="0" dirty="0">
                <a:solidFill>
                  <a:srgbClr val="000000"/>
                </a:solidFill>
                <a:effectLst/>
                <a:latin typeface="Verdana" panose="020B0604030504040204" pitchFamily="34" charset="0"/>
              </a:rPr>
              <a:t> passed to (and received by) the function.</a:t>
            </a:r>
            <a:endParaRPr lang="en-US" sz="1400" dirty="0">
              <a:solidFill>
                <a:srgbClr val="000000"/>
              </a:solidFill>
              <a:latin typeface="Verdana" panose="020B0604030504040204" pitchFamily="34" charset="0"/>
            </a:endParaRPr>
          </a:p>
          <a:p>
            <a:pPr algn="just">
              <a:lnSpc>
                <a:spcPct val="150000"/>
              </a:lnSpc>
              <a:spcBef>
                <a:spcPts val="0"/>
              </a:spcBef>
            </a:pPr>
            <a:r>
              <a:rPr lang="en-US" sz="1800" b="1" i="0" dirty="0">
                <a:solidFill>
                  <a:srgbClr val="000000"/>
                </a:solidFill>
                <a:effectLst/>
                <a:latin typeface="Calibri (Body)"/>
              </a:rPr>
              <a:t>Parameter Rules</a:t>
            </a:r>
          </a:p>
          <a:p>
            <a:pPr marL="285750" indent="-285750" algn="just">
              <a:lnSpc>
                <a:spcPct val="100000"/>
              </a:lnSpc>
              <a:buFont typeface="Arial" panose="020B0604020202020204" pitchFamily="34" charset="0"/>
              <a:buChar char="•"/>
            </a:pPr>
            <a:r>
              <a:rPr lang="en-US" sz="1800" b="0" i="0" dirty="0">
                <a:solidFill>
                  <a:srgbClr val="000000"/>
                </a:solidFill>
                <a:effectLst/>
                <a:latin typeface="Calibri (Body)"/>
              </a:rPr>
              <a:t>JavaScript function definitions do not specify data types for parameters.</a:t>
            </a:r>
          </a:p>
          <a:p>
            <a:pPr marL="285750" indent="-285750" algn="just">
              <a:lnSpc>
                <a:spcPct val="100000"/>
              </a:lnSpc>
              <a:buFont typeface="Arial" panose="020B0604020202020204" pitchFamily="34" charset="0"/>
              <a:buChar char="•"/>
            </a:pPr>
            <a:r>
              <a:rPr lang="en-US" sz="1800" b="0" i="0" dirty="0">
                <a:solidFill>
                  <a:srgbClr val="000000"/>
                </a:solidFill>
                <a:effectLst/>
                <a:latin typeface="Calibri (Body)"/>
              </a:rPr>
              <a:t>JavaScript functions do not perform type checking on the passed arguments.</a:t>
            </a:r>
          </a:p>
          <a:p>
            <a:pPr marL="285750" indent="-285750" algn="just">
              <a:lnSpc>
                <a:spcPct val="100000"/>
              </a:lnSpc>
              <a:buFont typeface="Arial" panose="020B0604020202020204" pitchFamily="34" charset="0"/>
              <a:buChar char="•"/>
            </a:pPr>
            <a:r>
              <a:rPr lang="en-US" sz="1800" b="0" i="0" dirty="0">
                <a:solidFill>
                  <a:srgbClr val="000000"/>
                </a:solidFill>
                <a:effectLst/>
                <a:latin typeface="Calibri (Body)"/>
              </a:rPr>
              <a:t>JavaScript functions do not check the number of arguments received.</a:t>
            </a:r>
            <a:endParaRPr lang="en-US" sz="1800" b="1" dirty="0">
              <a:solidFill>
                <a:prstClr val="black"/>
              </a:solidFill>
              <a:latin typeface="Calibri (Body)"/>
            </a:endParaRPr>
          </a:p>
          <a:p>
            <a:pPr algn="l" fontAlgn="base"/>
            <a:r>
              <a:rPr lang="en-US" sz="1800" b="1" i="0" dirty="0">
                <a:solidFill>
                  <a:srgbClr val="273239"/>
                </a:solidFill>
                <a:effectLst/>
                <a:latin typeface="Calibri (Body)"/>
              </a:rPr>
              <a:t>Parameters:</a:t>
            </a:r>
            <a:endParaRPr lang="en-US" sz="1800" b="0" i="0" dirty="0">
              <a:solidFill>
                <a:srgbClr val="273239"/>
              </a:solidFill>
              <a:effectLst/>
              <a:latin typeface="Calibri (Body)"/>
            </a:endParaRPr>
          </a:p>
          <a:p>
            <a:pPr marL="285750" indent="-285750" algn="l" fontAlgn="base">
              <a:buFont typeface="Arial" panose="020B0604020202020204" pitchFamily="34" charset="0"/>
              <a:buChar char="•"/>
            </a:pPr>
            <a:r>
              <a:rPr lang="en-US" sz="1800" b="1" i="0" dirty="0">
                <a:solidFill>
                  <a:srgbClr val="273239"/>
                </a:solidFill>
                <a:effectLst/>
                <a:latin typeface="Calibri (Body)"/>
              </a:rPr>
              <a:t>Name:</a:t>
            </a:r>
            <a:r>
              <a:rPr lang="en-US" sz="1800" b="0" i="0" dirty="0">
                <a:solidFill>
                  <a:srgbClr val="273239"/>
                </a:solidFill>
                <a:effectLst/>
                <a:latin typeface="Calibri (Body)"/>
              </a:rPr>
              <a:t> It is used to specify the name of the function.</a:t>
            </a:r>
          </a:p>
          <a:p>
            <a:pPr marL="285750" indent="-285750" algn="l" fontAlgn="base">
              <a:buFont typeface="Arial" panose="020B0604020202020204" pitchFamily="34" charset="0"/>
              <a:buChar char="•"/>
            </a:pPr>
            <a:r>
              <a:rPr lang="en-US" sz="1800" b="1" i="0" dirty="0">
                <a:solidFill>
                  <a:srgbClr val="273239"/>
                </a:solidFill>
                <a:effectLst/>
                <a:latin typeface="Calibri (Body)"/>
              </a:rPr>
              <a:t>Arguments:</a:t>
            </a:r>
            <a:r>
              <a:rPr lang="en-US" sz="1800" b="0" i="0" dirty="0">
                <a:solidFill>
                  <a:srgbClr val="273239"/>
                </a:solidFill>
                <a:effectLst/>
                <a:latin typeface="Calibri (Body)"/>
              </a:rPr>
              <a:t> It is provided in the argument field of the function.</a:t>
            </a:r>
          </a:p>
          <a:p>
            <a:pPr algn="l" fontAlgn="base"/>
            <a:r>
              <a:rPr lang="en-US" sz="1800" b="1" dirty="0">
                <a:solidFill>
                  <a:srgbClr val="273239"/>
                </a:solidFill>
                <a:latin typeface="Calibri (Body)"/>
              </a:rPr>
              <a:t>Function with single parameter</a:t>
            </a:r>
          </a:p>
          <a:p>
            <a:pPr algn="l" fontAlgn="base"/>
            <a:r>
              <a:rPr lang="en-US" sz="1800" b="0" dirty="0">
                <a:effectLst/>
                <a:latin typeface="Calibri (Body)"/>
              </a:rPr>
              <a:t>function(number) {</a:t>
            </a:r>
          </a:p>
          <a:p>
            <a:pPr algn="l" fontAlgn="base"/>
            <a:r>
              <a:rPr lang="en-US" sz="1800" dirty="0">
                <a:latin typeface="Calibri (Body)"/>
              </a:rPr>
              <a:t>           </a:t>
            </a:r>
            <a:r>
              <a:rPr lang="en-US" sz="1800" b="0" dirty="0">
                <a:effectLst/>
                <a:latin typeface="Calibri (Body)"/>
              </a:rPr>
              <a:t>return number * number</a:t>
            </a:r>
          </a:p>
          <a:p>
            <a:pPr algn="l" fontAlgn="base"/>
            <a:r>
              <a:rPr lang="en-US" sz="1800" b="0" dirty="0">
                <a:effectLst/>
                <a:latin typeface="Calibri (Body)"/>
              </a:rPr>
              <a:t>}</a:t>
            </a:r>
          </a:p>
          <a:p>
            <a:pPr algn="l" fontAlgn="base"/>
            <a:endParaRPr lang="en-US" sz="1800" b="0" i="0" dirty="0">
              <a:solidFill>
                <a:srgbClr val="273239"/>
              </a:solidFill>
              <a:effectLst/>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endParaRPr>
          </a:p>
          <a:p>
            <a:pPr algn="l"/>
            <a:endParaRPr kumimoji="0" lang="en-US" altLang="en-US" sz="1800" b="0" i="0" u="none" strike="noStrike" cap="none" normalizeH="0" baseline="0" dirty="0">
              <a:ln>
                <a:noFill/>
              </a:ln>
              <a:solidFill>
                <a:schemeClr val="tx1">
                  <a:lumMod val="95000"/>
                  <a:lumOff val="5000"/>
                </a:schemeClr>
              </a:solidFill>
              <a:effectLst/>
              <a:latin typeface="Calibri (Body)"/>
            </a:endParaRPr>
          </a:p>
          <a:p>
            <a:pPr algn="l"/>
            <a:endParaRPr lang="en-US" sz="1800" dirty="0"/>
          </a:p>
        </p:txBody>
      </p:sp>
      <p:pic>
        <p:nvPicPr>
          <p:cNvPr id="4" name="Picture 3">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60A84B6B-B12E-4167-97CF-5860A564A264}"/>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grpSp>
        <p:nvGrpSpPr>
          <p:cNvPr id="8" name="Group 7">
            <a:extLst>
              <a:ext uri="{FF2B5EF4-FFF2-40B4-BE49-F238E27FC236}">
                <a16:creationId xmlns:a16="http://schemas.microsoft.com/office/drawing/2014/main" id="{C45637B0-DB3B-4D21-AD15-1705244F0394}"/>
              </a:ext>
            </a:extLst>
          </p:cNvPr>
          <p:cNvGrpSpPr/>
          <p:nvPr/>
        </p:nvGrpSpPr>
        <p:grpSpPr>
          <a:xfrm>
            <a:off x="565099" y="5769550"/>
            <a:ext cx="969818" cy="920488"/>
            <a:chOff x="9904413" y="801688"/>
            <a:chExt cx="2668588" cy="2306638"/>
          </a:xfrm>
          <a:solidFill>
            <a:srgbClr val="F1C96C"/>
          </a:solidFill>
        </p:grpSpPr>
        <p:sp>
          <p:nvSpPr>
            <p:cNvPr id="9" name="Freeform 11">
              <a:extLst>
                <a:ext uri="{FF2B5EF4-FFF2-40B4-BE49-F238E27FC236}">
                  <a16:creationId xmlns:a16="http://schemas.microsoft.com/office/drawing/2014/main" id="{1051BFEB-87F9-4101-9665-16025048D676}"/>
                </a:ext>
              </a:extLst>
            </p:cNvPr>
            <p:cNvSpPr>
              <a:spLocks noEditPoints="1"/>
            </p:cNvSpPr>
            <p:nvPr/>
          </p:nvSpPr>
          <p:spPr bwMode="auto">
            <a:xfrm>
              <a:off x="9904413" y="801688"/>
              <a:ext cx="2668588" cy="2306638"/>
            </a:xfrm>
            <a:custGeom>
              <a:avLst/>
              <a:gdLst>
                <a:gd name="T0" fmla="*/ 244 w 3362"/>
                <a:gd name="T1" fmla="*/ 1990 h 2907"/>
                <a:gd name="T2" fmla="*/ 3118 w 3362"/>
                <a:gd name="T3" fmla="*/ 245 h 2907"/>
                <a:gd name="T4" fmla="*/ 163 w 3362"/>
                <a:gd name="T5" fmla="*/ 0 h 2907"/>
                <a:gd name="T6" fmla="*/ 3228 w 3362"/>
                <a:gd name="T7" fmla="*/ 2 h 2907"/>
                <a:gd name="T8" fmla="*/ 3281 w 3362"/>
                <a:gd name="T9" fmla="*/ 23 h 2907"/>
                <a:gd name="T10" fmla="*/ 3323 w 3362"/>
                <a:gd name="T11" fmla="*/ 57 h 2907"/>
                <a:gd name="T12" fmla="*/ 3352 w 3362"/>
                <a:gd name="T13" fmla="*/ 107 h 2907"/>
                <a:gd name="T14" fmla="*/ 3362 w 3362"/>
                <a:gd name="T15" fmla="*/ 163 h 2907"/>
                <a:gd name="T16" fmla="*/ 3359 w 3362"/>
                <a:gd name="T17" fmla="*/ 2101 h 2907"/>
                <a:gd name="T18" fmla="*/ 3339 w 3362"/>
                <a:gd name="T19" fmla="*/ 2154 h 2907"/>
                <a:gd name="T20" fmla="*/ 3304 w 3362"/>
                <a:gd name="T21" fmla="*/ 2197 h 2907"/>
                <a:gd name="T22" fmla="*/ 3256 w 3362"/>
                <a:gd name="T23" fmla="*/ 2225 h 2907"/>
                <a:gd name="T24" fmla="*/ 3199 w 3362"/>
                <a:gd name="T25" fmla="*/ 2235 h 2907"/>
                <a:gd name="T26" fmla="*/ 2064 w 3362"/>
                <a:gd name="T27" fmla="*/ 2605 h 2907"/>
                <a:gd name="T28" fmla="*/ 2536 w 3362"/>
                <a:gd name="T29" fmla="*/ 2608 h 2907"/>
                <a:gd name="T30" fmla="*/ 2589 w 3362"/>
                <a:gd name="T31" fmla="*/ 2631 h 2907"/>
                <a:gd name="T32" fmla="*/ 2630 w 3362"/>
                <a:gd name="T33" fmla="*/ 2672 h 2907"/>
                <a:gd name="T34" fmla="*/ 2653 w 3362"/>
                <a:gd name="T35" fmla="*/ 2725 h 2907"/>
                <a:gd name="T36" fmla="*/ 2653 w 3362"/>
                <a:gd name="T37" fmla="*/ 2786 h 2907"/>
                <a:gd name="T38" fmla="*/ 2630 w 3362"/>
                <a:gd name="T39" fmla="*/ 2840 h 2907"/>
                <a:gd name="T40" fmla="*/ 2589 w 3362"/>
                <a:gd name="T41" fmla="*/ 2880 h 2907"/>
                <a:gd name="T42" fmla="*/ 2536 w 3362"/>
                <a:gd name="T43" fmla="*/ 2904 h 2907"/>
                <a:gd name="T44" fmla="*/ 856 w 3362"/>
                <a:gd name="T45" fmla="*/ 2907 h 2907"/>
                <a:gd name="T46" fmla="*/ 798 w 3362"/>
                <a:gd name="T47" fmla="*/ 2895 h 2907"/>
                <a:gd name="T48" fmla="*/ 750 w 3362"/>
                <a:gd name="T49" fmla="*/ 2862 h 2907"/>
                <a:gd name="T50" fmla="*/ 717 w 3362"/>
                <a:gd name="T51" fmla="*/ 2815 h 2907"/>
                <a:gd name="T52" fmla="*/ 706 w 3362"/>
                <a:gd name="T53" fmla="*/ 2755 h 2907"/>
                <a:gd name="T54" fmla="*/ 717 w 3362"/>
                <a:gd name="T55" fmla="*/ 2697 h 2907"/>
                <a:gd name="T56" fmla="*/ 750 w 3362"/>
                <a:gd name="T57" fmla="*/ 2649 h 2907"/>
                <a:gd name="T58" fmla="*/ 798 w 3362"/>
                <a:gd name="T59" fmla="*/ 2616 h 2907"/>
                <a:gd name="T60" fmla="*/ 856 w 3362"/>
                <a:gd name="T61" fmla="*/ 2605 h 2907"/>
                <a:gd name="T62" fmla="*/ 1298 w 3362"/>
                <a:gd name="T63" fmla="*/ 2235 h 2907"/>
                <a:gd name="T64" fmla="*/ 134 w 3362"/>
                <a:gd name="T65" fmla="*/ 2233 h 2907"/>
                <a:gd name="T66" fmla="*/ 81 w 3362"/>
                <a:gd name="T67" fmla="*/ 2212 h 2907"/>
                <a:gd name="T68" fmla="*/ 39 w 3362"/>
                <a:gd name="T69" fmla="*/ 2177 h 2907"/>
                <a:gd name="T70" fmla="*/ 10 w 3362"/>
                <a:gd name="T71" fmla="*/ 2128 h 2907"/>
                <a:gd name="T72" fmla="*/ 0 w 3362"/>
                <a:gd name="T73" fmla="*/ 2072 h 2907"/>
                <a:gd name="T74" fmla="*/ 3 w 3362"/>
                <a:gd name="T75" fmla="*/ 134 h 2907"/>
                <a:gd name="T76" fmla="*/ 22 w 3362"/>
                <a:gd name="T77" fmla="*/ 81 h 2907"/>
                <a:gd name="T78" fmla="*/ 58 w 3362"/>
                <a:gd name="T79" fmla="*/ 38 h 2907"/>
                <a:gd name="T80" fmla="*/ 106 w 3362"/>
                <a:gd name="T81" fmla="*/ 10 h 2907"/>
                <a:gd name="T82" fmla="*/ 163 w 3362"/>
                <a:gd name="T83" fmla="*/ 0 h 2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62" h="2907">
                  <a:moveTo>
                    <a:pt x="244" y="245"/>
                  </a:moveTo>
                  <a:lnTo>
                    <a:pt x="244" y="1990"/>
                  </a:lnTo>
                  <a:lnTo>
                    <a:pt x="3118" y="1990"/>
                  </a:lnTo>
                  <a:lnTo>
                    <a:pt x="3118" y="245"/>
                  </a:lnTo>
                  <a:lnTo>
                    <a:pt x="244" y="245"/>
                  </a:lnTo>
                  <a:close/>
                  <a:moveTo>
                    <a:pt x="163" y="0"/>
                  </a:moveTo>
                  <a:lnTo>
                    <a:pt x="3199" y="0"/>
                  </a:lnTo>
                  <a:lnTo>
                    <a:pt x="3228" y="2"/>
                  </a:lnTo>
                  <a:lnTo>
                    <a:pt x="3256" y="10"/>
                  </a:lnTo>
                  <a:lnTo>
                    <a:pt x="3281" y="23"/>
                  </a:lnTo>
                  <a:lnTo>
                    <a:pt x="3304" y="38"/>
                  </a:lnTo>
                  <a:lnTo>
                    <a:pt x="3323" y="57"/>
                  </a:lnTo>
                  <a:lnTo>
                    <a:pt x="3339" y="81"/>
                  </a:lnTo>
                  <a:lnTo>
                    <a:pt x="3352" y="107"/>
                  </a:lnTo>
                  <a:lnTo>
                    <a:pt x="3359" y="134"/>
                  </a:lnTo>
                  <a:lnTo>
                    <a:pt x="3362" y="163"/>
                  </a:lnTo>
                  <a:lnTo>
                    <a:pt x="3362" y="2072"/>
                  </a:lnTo>
                  <a:lnTo>
                    <a:pt x="3359" y="2101"/>
                  </a:lnTo>
                  <a:lnTo>
                    <a:pt x="3352" y="2128"/>
                  </a:lnTo>
                  <a:lnTo>
                    <a:pt x="3339" y="2154"/>
                  </a:lnTo>
                  <a:lnTo>
                    <a:pt x="3323" y="2177"/>
                  </a:lnTo>
                  <a:lnTo>
                    <a:pt x="3304" y="2197"/>
                  </a:lnTo>
                  <a:lnTo>
                    <a:pt x="3281" y="2212"/>
                  </a:lnTo>
                  <a:lnTo>
                    <a:pt x="3256" y="2225"/>
                  </a:lnTo>
                  <a:lnTo>
                    <a:pt x="3228" y="2233"/>
                  </a:lnTo>
                  <a:lnTo>
                    <a:pt x="3199" y="2235"/>
                  </a:lnTo>
                  <a:lnTo>
                    <a:pt x="2064" y="2235"/>
                  </a:lnTo>
                  <a:lnTo>
                    <a:pt x="2064" y="2605"/>
                  </a:lnTo>
                  <a:lnTo>
                    <a:pt x="2506" y="2605"/>
                  </a:lnTo>
                  <a:lnTo>
                    <a:pt x="2536" y="2608"/>
                  </a:lnTo>
                  <a:lnTo>
                    <a:pt x="2564" y="2616"/>
                  </a:lnTo>
                  <a:lnTo>
                    <a:pt x="2589" y="2631"/>
                  </a:lnTo>
                  <a:lnTo>
                    <a:pt x="2612" y="2649"/>
                  </a:lnTo>
                  <a:lnTo>
                    <a:pt x="2630" y="2672"/>
                  </a:lnTo>
                  <a:lnTo>
                    <a:pt x="2644" y="2697"/>
                  </a:lnTo>
                  <a:lnTo>
                    <a:pt x="2653" y="2725"/>
                  </a:lnTo>
                  <a:lnTo>
                    <a:pt x="2656" y="2755"/>
                  </a:lnTo>
                  <a:lnTo>
                    <a:pt x="2653" y="2786"/>
                  </a:lnTo>
                  <a:lnTo>
                    <a:pt x="2644" y="2815"/>
                  </a:lnTo>
                  <a:lnTo>
                    <a:pt x="2630" y="2840"/>
                  </a:lnTo>
                  <a:lnTo>
                    <a:pt x="2612" y="2862"/>
                  </a:lnTo>
                  <a:lnTo>
                    <a:pt x="2589" y="2880"/>
                  </a:lnTo>
                  <a:lnTo>
                    <a:pt x="2564" y="2895"/>
                  </a:lnTo>
                  <a:lnTo>
                    <a:pt x="2536" y="2904"/>
                  </a:lnTo>
                  <a:lnTo>
                    <a:pt x="2506" y="2907"/>
                  </a:lnTo>
                  <a:lnTo>
                    <a:pt x="856" y="2907"/>
                  </a:lnTo>
                  <a:lnTo>
                    <a:pt x="826" y="2904"/>
                  </a:lnTo>
                  <a:lnTo>
                    <a:pt x="798" y="2895"/>
                  </a:lnTo>
                  <a:lnTo>
                    <a:pt x="773" y="2880"/>
                  </a:lnTo>
                  <a:lnTo>
                    <a:pt x="750" y="2862"/>
                  </a:lnTo>
                  <a:lnTo>
                    <a:pt x="732" y="2840"/>
                  </a:lnTo>
                  <a:lnTo>
                    <a:pt x="717" y="2815"/>
                  </a:lnTo>
                  <a:lnTo>
                    <a:pt x="709" y="2786"/>
                  </a:lnTo>
                  <a:lnTo>
                    <a:pt x="706" y="2755"/>
                  </a:lnTo>
                  <a:lnTo>
                    <a:pt x="709" y="2725"/>
                  </a:lnTo>
                  <a:lnTo>
                    <a:pt x="717" y="2697"/>
                  </a:lnTo>
                  <a:lnTo>
                    <a:pt x="732" y="2672"/>
                  </a:lnTo>
                  <a:lnTo>
                    <a:pt x="750" y="2649"/>
                  </a:lnTo>
                  <a:lnTo>
                    <a:pt x="773" y="2631"/>
                  </a:lnTo>
                  <a:lnTo>
                    <a:pt x="798" y="2616"/>
                  </a:lnTo>
                  <a:lnTo>
                    <a:pt x="826" y="2608"/>
                  </a:lnTo>
                  <a:lnTo>
                    <a:pt x="856" y="2605"/>
                  </a:lnTo>
                  <a:lnTo>
                    <a:pt x="1298" y="2605"/>
                  </a:lnTo>
                  <a:lnTo>
                    <a:pt x="1298" y="2235"/>
                  </a:lnTo>
                  <a:lnTo>
                    <a:pt x="163" y="2235"/>
                  </a:lnTo>
                  <a:lnTo>
                    <a:pt x="134" y="2233"/>
                  </a:lnTo>
                  <a:lnTo>
                    <a:pt x="106" y="2225"/>
                  </a:lnTo>
                  <a:lnTo>
                    <a:pt x="81" y="2212"/>
                  </a:lnTo>
                  <a:lnTo>
                    <a:pt x="58" y="2197"/>
                  </a:lnTo>
                  <a:lnTo>
                    <a:pt x="39" y="2177"/>
                  </a:lnTo>
                  <a:lnTo>
                    <a:pt x="22" y="2154"/>
                  </a:lnTo>
                  <a:lnTo>
                    <a:pt x="10" y="2128"/>
                  </a:lnTo>
                  <a:lnTo>
                    <a:pt x="3" y="2101"/>
                  </a:lnTo>
                  <a:lnTo>
                    <a:pt x="0" y="2072"/>
                  </a:lnTo>
                  <a:lnTo>
                    <a:pt x="0" y="163"/>
                  </a:lnTo>
                  <a:lnTo>
                    <a:pt x="3" y="134"/>
                  </a:lnTo>
                  <a:lnTo>
                    <a:pt x="10" y="107"/>
                  </a:lnTo>
                  <a:lnTo>
                    <a:pt x="22" y="81"/>
                  </a:lnTo>
                  <a:lnTo>
                    <a:pt x="39" y="57"/>
                  </a:lnTo>
                  <a:lnTo>
                    <a:pt x="58" y="38"/>
                  </a:lnTo>
                  <a:lnTo>
                    <a:pt x="81" y="23"/>
                  </a:lnTo>
                  <a:lnTo>
                    <a:pt x="106" y="10"/>
                  </a:lnTo>
                  <a:lnTo>
                    <a:pt x="134" y="2"/>
                  </a:lnTo>
                  <a:lnTo>
                    <a:pt x="1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endParaRPr>
            </a:p>
          </p:txBody>
        </p:sp>
        <p:sp>
          <p:nvSpPr>
            <p:cNvPr id="10" name="Freeform 12">
              <a:extLst>
                <a:ext uri="{FF2B5EF4-FFF2-40B4-BE49-F238E27FC236}">
                  <a16:creationId xmlns:a16="http://schemas.microsoft.com/office/drawing/2014/main" id="{A7594E35-16F9-4681-A841-999311DC003A}"/>
                </a:ext>
              </a:extLst>
            </p:cNvPr>
            <p:cNvSpPr>
              <a:spLocks/>
            </p:cNvSpPr>
            <p:nvPr/>
          </p:nvSpPr>
          <p:spPr bwMode="auto">
            <a:xfrm>
              <a:off x="10469563" y="1414463"/>
              <a:ext cx="566738" cy="544513"/>
            </a:xfrm>
            <a:custGeom>
              <a:avLst/>
              <a:gdLst>
                <a:gd name="T0" fmla="*/ 614 w 714"/>
                <a:gd name="T1" fmla="*/ 0 h 687"/>
                <a:gd name="T2" fmla="*/ 632 w 714"/>
                <a:gd name="T3" fmla="*/ 2 h 687"/>
                <a:gd name="T4" fmla="*/ 651 w 714"/>
                <a:gd name="T5" fmla="*/ 8 h 687"/>
                <a:gd name="T6" fmla="*/ 667 w 714"/>
                <a:gd name="T7" fmla="*/ 17 h 687"/>
                <a:gd name="T8" fmla="*/ 683 w 714"/>
                <a:gd name="T9" fmla="*/ 29 h 687"/>
                <a:gd name="T10" fmla="*/ 696 w 714"/>
                <a:gd name="T11" fmla="*/ 44 h 687"/>
                <a:gd name="T12" fmla="*/ 706 w 714"/>
                <a:gd name="T13" fmla="*/ 62 h 687"/>
                <a:gd name="T14" fmla="*/ 712 w 714"/>
                <a:gd name="T15" fmla="*/ 80 h 687"/>
                <a:gd name="T16" fmla="*/ 714 w 714"/>
                <a:gd name="T17" fmla="*/ 101 h 687"/>
                <a:gd name="T18" fmla="*/ 714 w 714"/>
                <a:gd name="T19" fmla="*/ 103 h 687"/>
                <a:gd name="T20" fmla="*/ 711 w 714"/>
                <a:gd name="T21" fmla="*/ 126 h 687"/>
                <a:gd name="T22" fmla="*/ 704 w 714"/>
                <a:gd name="T23" fmla="*/ 147 h 687"/>
                <a:gd name="T24" fmla="*/ 691 w 714"/>
                <a:gd name="T25" fmla="*/ 166 h 687"/>
                <a:gd name="T26" fmla="*/ 675 w 714"/>
                <a:gd name="T27" fmla="*/ 181 h 687"/>
                <a:gd name="T28" fmla="*/ 656 w 714"/>
                <a:gd name="T29" fmla="*/ 194 h 687"/>
                <a:gd name="T30" fmla="*/ 334 w 714"/>
                <a:gd name="T31" fmla="*/ 343 h 687"/>
                <a:gd name="T32" fmla="*/ 656 w 714"/>
                <a:gd name="T33" fmla="*/ 493 h 687"/>
                <a:gd name="T34" fmla="*/ 675 w 714"/>
                <a:gd name="T35" fmla="*/ 505 h 687"/>
                <a:gd name="T36" fmla="*/ 691 w 714"/>
                <a:gd name="T37" fmla="*/ 521 h 687"/>
                <a:gd name="T38" fmla="*/ 704 w 714"/>
                <a:gd name="T39" fmla="*/ 539 h 687"/>
                <a:gd name="T40" fmla="*/ 711 w 714"/>
                <a:gd name="T41" fmla="*/ 561 h 687"/>
                <a:gd name="T42" fmla="*/ 714 w 714"/>
                <a:gd name="T43" fmla="*/ 583 h 687"/>
                <a:gd name="T44" fmla="*/ 714 w 714"/>
                <a:gd name="T45" fmla="*/ 586 h 687"/>
                <a:gd name="T46" fmla="*/ 712 w 714"/>
                <a:gd name="T47" fmla="*/ 607 h 687"/>
                <a:gd name="T48" fmla="*/ 706 w 714"/>
                <a:gd name="T49" fmla="*/ 625 h 687"/>
                <a:gd name="T50" fmla="*/ 696 w 714"/>
                <a:gd name="T51" fmla="*/ 643 h 687"/>
                <a:gd name="T52" fmla="*/ 683 w 714"/>
                <a:gd name="T53" fmla="*/ 658 h 687"/>
                <a:gd name="T54" fmla="*/ 667 w 714"/>
                <a:gd name="T55" fmla="*/ 670 h 687"/>
                <a:gd name="T56" fmla="*/ 651 w 714"/>
                <a:gd name="T57" fmla="*/ 679 h 687"/>
                <a:gd name="T58" fmla="*/ 632 w 714"/>
                <a:gd name="T59" fmla="*/ 685 h 687"/>
                <a:gd name="T60" fmla="*/ 614 w 714"/>
                <a:gd name="T61" fmla="*/ 687 h 687"/>
                <a:gd name="T62" fmla="*/ 592 w 714"/>
                <a:gd name="T63" fmla="*/ 684 h 687"/>
                <a:gd name="T64" fmla="*/ 572 w 714"/>
                <a:gd name="T65" fmla="*/ 677 h 687"/>
                <a:gd name="T66" fmla="*/ 58 w 714"/>
                <a:gd name="T67" fmla="*/ 438 h 687"/>
                <a:gd name="T68" fmla="*/ 38 w 714"/>
                <a:gd name="T69" fmla="*/ 426 h 687"/>
                <a:gd name="T70" fmla="*/ 23 w 714"/>
                <a:gd name="T71" fmla="*/ 409 h 687"/>
                <a:gd name="T72" fmla="*/ 11 w 714"/>
                <a:gd name="T73" fmla="*/ 391 h 687"/>
                <a:gd name="T74" fmla="*/ 2 w 714"/>
                <a:gd name="T75" fmla="*/ 370 h 687"/>
                <a:gd name="T76" fmla="*/ 0 w 714"/>
                <a:gd name="T77" fmla="*/ 347 h 687"/>
                <a:gd name="T78" fmla="*/ 0 w 714"/>
                <a:gd name="T79" fmla="*/ 340 h 687"/>
                <a:gd name="T80" fmla="*/ 2 w 714"/>
                <a:gd name="T81" fmla="*/ 317 h 687"/>
                <a:gd name="T82" fmla="*/ 11 w 714"/>
                <a:gd name="T83" fmla="*/ 296 h 687"/>
                <a:gd name="T84" fmla="*/ 23 w 714"/>
                <a:gd name="T85" fmla="*/ 276 h 687"/>
                <a:gd name="T86" fmla="*/ 38 w 714"/>
                <a:gd name="T87" fmla="*/ 261 h 687"/>
                <a:gd name="T88" fmla="*/ 58 w 714"/>
                <a:gd name="T89" fmla="*/ 249 h 687"/>
                <a:gd name="T90" fmla="*/ 572 w 714"/>
                <a:gd name="T91" fmla="*/ 10 h 687"/>
                <a:gd name="T92" fmla="*/ 592 w 714"/>
                <a:gd name="T93" fmla="*/ 3 h 687"/>
                <a:gd name="T94" fmla="*/ 614 w 714"/>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4" h="687">
                  <a:moveTo>
                    <a:pt x="614" y="0"/>
                  </a:moveTo>
                  <a:lnTo>
                    <a:pt x="632" y="2"/>
                  </a:lnTo>
                  <a:lnTo>
                    <a:pt x="651" y="8"/>
                  </a:lnTo>
                  <a:lnTo>
                    <a:pt x="667" y="17"/>
                  </a:lnTo>
                  <a:lnTo>
                    <a:pt x="683" y="29"/>
                  </a:lnTo>
                  <a:lnTo>
                    <a:pt x="696" y="44"/>
                  </a:lnTo>
                  <a:lnTo>
                    <a:pt x="706" y="62"/>
                  </a:lnTo>
                  <a:lnTo>
                    <a:pt x="712" y="80"/>
                  </a:lnTo>
                  <a:lnTo>
                    <a:pt x="714" y="101"/>
                  </a:lnTo>
                  <a:lnTo>
                    <a:pt x="714" y="103"/>
                  </a:lnTo>
                  <a:lnTo>
                    <a:pt x="711" y="126"/>
                  </a:lnTo>
                  <a:lnTo>
                    <a:pt x="704" y="147"/>
                  </a:lnTo>
                  <a:lnTo>
                    <a:pt x="691" y="166"/>
                  </a:lnTo>
                  <a:lnTo>
                    <a:pt x="675" y="181"/>
                  </a:lnTo>
                  <a:lnTo>
                    <a:pt x="656" y="194"/>
                  </a:lnTo>
                  <a:lnTo>
                    <a:pt x="334" y="343"/>
                  </a:lnTo>
                  <a:lnTo>
                    <a:pt x="656" y="493"/>
                  </a:lnTo>
                  <a:lnTo>
                    <a:pt x="675" y="505"/>
                  </a:lnTo>
                  <a:lnTo>
                    <a:pt x="691" y="521"/>
                  </a:lnTo>
                  <a:lnTo>
                    <a:pt x="704" y="539"/>
                  </a:lnTo>
                  <a:lnTo>
                    <a:pt x="711" y="561"/>
                  </a:lnTo>
                  <a:lnTo>
                    <a:pt x="714" y="583"/>
                  </a:lnTo>
                  <a:lnTo>
                    <a:pt x="714" y="586"/>
                  </a:lnTo>
                  <a:lnTo>
                    <a:pt x="712" y="607"/>
                  </a:lnTo>
                  <a:lnTo>
                    <a:pt x="706" y="625"/>
                  </a:lnTo>
                  <a:lnTo>
                    <a:pt x="696" y="643"/>
                  </a:lnTo>
                  <a:lnTo>
                    <a:pt x="683" y="658"/>
                  </a:lnTo>
                  <a:lnTo>
                    <a:pt x="667" y="670"/>
                  </a:lnTo>
                  <a:lnTo>
                    <a:pt x="651" y="679"/>
                  </a:lnTo>
                  <a:lnTo>
                    <a:pt x="632" y="685"/>
                  </a:lnTo>
                  <a:lnTo>
                    <a:pt x="614" y="687"/>
                  </a:lnTo>
                  <a:lnTo>
                    <a:pt x="592" y="684"/>
                  </a:lnTo>
                  <a:lnTo>
                    <a:pt x="572" y="677"/>
                  </a:lnTo>
                  <a:lnTo>
                    <a:pt x="58" y="438"/>
                  </a:lnTo>
                  <a:lnTo>
                    <a:pt x="38" y="426"/>
                  </a:lnTo>
                  <a:lnTo>
                    <a:pt x="23" y="409"/>
                  </a:lnTo>
                  <a:lnTo>
                    <a:pt x="11" y="391"/>
                  </a:lnTo>
                  <a:lnTo>
                    <a:pt x="2" y="370"/>
                  </a:lnTo>
                  <a:lnTo>
                    <a:pt x="0" y="347"/>
                  </a:lnTo>
                  <a:lnTo>
                    <a:pt x="0" y="340"/>
                  </a:lnTo>
                  <a:lnTo>
                    <a:pt x="2" y="317"/>
                  </a:lnTo>
                  <a:lnTo>
                    <a:pt x="11" y="296"/>
                  </a:lnTo>
                  <a:lnTo>
                    <a:pt x="23" y="276"/>
                  </a:lnTo>
                  <a:lnTo>
                    <a:pt x="38" y="261"/>
                  </a:lnTo>
                  <a:lnTo>
                    <a:pt x="58" y="249"/>
                  </a:lnTo>
                  <a:lnTo>
                    <a:pt x="572" y="10"/>
                  </a:lnTo>
                  <a:lnTo>
                    <a:pt x="592" y="3"/>
                  </a:lnTo>
                  <a:lnTo>
                    <a:pt x="6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1" name="Freeform 13">
              <a:extLst>
                <a:ext uri="{FF2B5EF4-FFF2-40B4-BE49-F238E27FC236}">
                  <a16:creationId xmlns:a16="http://schemas.microsoft.com/office/drawing/2014/main" id="{DAC62BE4-167B-4BE4-9530-5C4E378399C7}"/>
                </a:ext>
              </a:extLst>
            </p:cNvPr>
            <p:cNvSpPr>
              <a:spLocks/>
            </p:cNvSpPr>
            <p:nvPr/>
          </p:nvSpPr>
          <p:spPr bwMode="auto">
            <a:xfrm>
              <a:off x="11025188" y="1189038"/>
              <a:ext cx="427038" cy="990600"/>
            </a:xfrm>
            <a:custGeom>
              <a:avLst/>
              <a:gdLst>
                <a:gd name="T0" fmla="*/ 437 w 539"/>
                <a:gd name="T1" fmla="*/ 0 h 1250"/>
                <a:gd name="T2" fmla="*/ 440 w 539"/>
                <a:gd name="T3" fmla="*/ 0 h 1250"/>
                <a:gd name="T4" fmla="*/ 464 w 539"/>
                <a:gd name="T5" fmla="*/ 2 h 1250"/>
                <a:gd name="T6" fmla="*/ 485 w 539"/>
                <a:gd name="T7" fmla="*/ 10 h 1250"/>
                <a:gd name="T8" fmla="*/ 505 w 539"/>
                <a:gd name="T9" fmla="*/ 24 h 1250"/>
                <a:gd name="T10" fmla="*/ 521 w 539"/>
                <a:gd name="T11" fmla="*/ 41 h 1250"/>
                <a:gd name="T12" fmla="*/ 532 w 539"/>
                <a:gd name="T13" fmla="*/ 61 h 1250"/>
                <a:gd name="T14" fmla="*/ 538 w 539"/>
                <a:gd name="T15" fmla="*/ 84 h 1250"/>
                <a:gd name="T16" fmla="*/ 539 w 539"/>
                <a:gd name="T17" fmla="*/ 107 h 1250"/>
                <a:gd name="T18" fmla="*/ 535 w 539"/>
                <a:gd name="T19" fmla="*/ 130 h 1250"/>
                <a:gd name="T20" fmla="*/ 197 w 539"/>
                <a:gd name="T21" fmla="*/ 1180 h 1250"/>
                <a:gd name="T22" fmla="*/ 188 w 539"/>
                <a:gd name="T23" fmla="*/ 1200 h 1250"/>
                <a:gd name="T24" fmla="*/ 176 w 539"/>
                <a:gd name="T25" fmla="*/ 1217 h 1250"/>
                <a:gd name="T26" fmla="*/ 161 w 539"/>
                <a:gd name="T27" fmla="*/ 1231 h 1250"/>
                <a:gd name="T28" fmla="*/ 143 w 539"/>
                <a:gd name="T29" fmla="*/ 1242 h 1250"/>
                <a:gd name="T30" fmla="*/ 123 w 539"/>
                <a:gd name="T31" fmla="*/ 1248 h 1250"/>
                <a:gd name="T32" fmla="*/ 103 w 539"/>
                <a:gd name="T33" fmla="*/ 1250 h 1250"/>
                <a:gd name="T34" fmla="*/ 99 w 539"/>
                <a:gd name="T35" fmla="*/ 1250 h 1250"/>
                <a:gd name="T36" fmla="*/ 76 w 539"/>
                <a:gd name="T37" fmla="*/ 1248 h 1250"/>
                <a:gd name="T38" fmla="*/ 55 w 539"/>
                <a:gd name="T39" fmla="*/ 1240 h 1250"/>
                <a:gd name="T40" fmla="*/ 35 w 539"/>
                <a:gd name="T41" fmla="*/ 1226 h 1250"/>
                <a:gd name="T42" fmla="*/ 19 w 539"/>
                <a:gd name="T43" fmla="*/ 1209 h 1250"/>
                <a:gd name="T44" fmla="*/ 8 w 539"/>
                <a:gd name="T45" fmla="*/ 1188 h 1250"/>
                <a:gd name="T46" fmla="*/ 2 w 539"/>
                <a:gd name="T47" fmla="*/ 1166 h 1250"/>
                <a:gd name="T48" fmla="*/ 0 w 539"/>
                <a:gd name="T49" fmla="*/ 1142 h 1250"/>
                <a:gd name="T50" fmla="*/ 5 w 539"/>
                <a:gd name="T51" fmla="*/ 1120 h 1250"/>
                <a:gd name="T52" fmla="*/ 342 w 539"/>
                <a:gd name="T53" fmla="*/ 70 h 1250"/>
                <a:gd name="T54" fmla="*/ 352 w 539"/>
                <a:gd name="T55" fmla="*/ 49 h 1250"/>
                <a:gd name="T56" fmla="*/ 364 w 539"/>
                <a:gd name="T57" fmla="*/ 33 h 1250"/>
                <a:gd name="T58" fmla="*/ 379 w 539"/>
                <a:gd name="T59" fmla="*/ 18 h 1250"/>
                <a:gd name="T60" fmla="*/ 396 w 539"/>
                <a:gd name="T61" fmla="*/ 8 h 1250"/>
                <a:gd name="T62" fmla="*/ 417 w 539"/>
                <a:gd name="T63" fmla="*/ 2 h 1250"/>
                <a:gd name="T64" fmla="*/ 437 w 539"/>
                <a:gd name="T65" fmla="*/ 0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9" h="1250">
                  <a:moveTo>
                    <a:pt x="437" y="0"/>
                  </a:moveTo>
                  <a:lnTo>
                    <a:pt x="440" y="0"/>
                  </a:lnTo>
                  <a:lnTo>
                    <a:pt x="464" y="2"/>
                  </a:lnTo>
                  <a:lnTo>
                    <a:pt x="485" y="10"/>
                  </a:lnTo>
                  <a:lnTo>
                    <a:pt x="505" y="24"/>
                  </a:lnTo>
                  <a:lnTo>
                    <a:pt x="521" y="41"/>
                  </a:lnTo>
                  <a:lnTo>
                    <a:pt x="532" y="61"/>
                  </a:lnTo>
                  <a:lnTo>
                    <a:pt x="538" y="84"/>
                  </a:lnTo>
                  <a:lnTo>
                    <a:pt x="539" y="107"/>
                  </a:lnTo>
                  <a:lnTo>
                    <a:pt x="535" y="130"/>
                  </a:lnTo>
                  <a:lnTo>
                    <a:pt x="197" y="1180"/>
                  </a:lnTo>
                  <a:lnTo>
                    <a:pt x="188" y="1200"/>
                  </a:lnTo>
                  <a:lnTo>
                    <a:pt x="176" y="1217"/>
                  </a:lnTo>
                  <a:lnTo>
                    <a:pt x="161" y="1231"/>
                  </a:lnTo>
                  <a:lnTo>
                    <a:pt x="143" y="1242"/>
                  </a:lnTo>
                  <a:lnTo>
                    <a:pt x="123" y="1248"/>
                  </a:lnTo>
                  <a:lnTo>
                    <a:pt x="103" y="1250"/>
                  </a:lnTo>
                  <a:lnTo>
                    <a:pt x="99" y="1250"/>
                  </a:lnTo>
                  <a:lnTo>
                    <a:pt x="76" y="1248"/>
                  </a:lnTo>
                  <a:lnTo>
                    <a:pt x="55" y="1240"/>
                  </a:lnTo>
                  <a:lnTo>
                    <a:pt x="35" y="1226"/>
                  </a:lnTo>
                  <a:lnTo>
                    <a:pt x="19" y="1209"/>
                  </a:lnTo>
                  <a:lnTo>
                    <a:pt x="8" y="1188"/>
                  </a:lnTo>
                  <a:lnTo>
                    <a:pt x="2" y="1166"/>
                  </a:lnTo>
                  <a:lnTo>
                    <a:pt x="0" y="1142"/>
                  </a:lnTo>
                  <a:lnTo>
                    <a:pt x="5" y="1120"/>
                  </a:lnTo>
                  <a:lnTo>
                    <a:pt x="342" y="70"/>
                  </a:lnTo>
                  <a:lnTo>
                    <a:pt x="352" y="49"/>
                  </a:lnTo>
                  <a:lnTo>
                    <a:pt x="364" y="33"/>
                  </a:lnTo>
                  <a:lnTo>
                    <a:pt x="379" y="18"/>
                  </a:lnTo>
                  <a:lnTo>
                    <a:pt x="396" y="8"/>
                  </a:lnTo>
                  <a:lnTo>
                    <a:pt x="417" y="2"/>
                  </a:lnTo>
                  <a:lnTo>
                    <a:pt x="4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2" name="Freeform 14">
              <a:extLst>
                <a:ext uri="{FF2B5EF4-FFF2-40B4-BE49-F238E27FC236}">
                  <a16:creationId xmlns:a16="http://schemas.microsoft.com/office/drawing/2014/main" id="{4AC42B7C-6287-487A-A1BB-C74DCF357B39}"/>
                </a:ext>
              </a:extLst>
            </p:cNvPr>
            <p:cNvSpPr>
              <a:spLocks/>
            </p:cNvSpPr>
            <p:nvPr/>
          </p:nvSpPr>
          <p:spPr bwMode="auto">
            <a:xfrm>
              <a:off x="11441113" y="1414463"/>
              <a:ext cx="566738" cy="544513"/>
            </a:xfrm>
            <a:custGeom>
              <a:avLst/>
              <a:gdLst>
                <a:gd name="T0" fmla="*/ 100 w 713"/>
                <a:gd name="T1" fmla="*/ 0 h 687"/>
                <a:gd name="T2" fmla="*/ 122 w 713"/>
                <a:gd name="T3" fmla="*/ 3 h 687"/>
                <a:gd name="T4" fmla="*/ 142 w 713"/>
                <a:gd name="T5" fmla="*/ 10 h 687"/>
                <a:gd name="T6" fmla="*/ 656 w 713"/>
                <a:gd name="T7" fmla="*/ 249 h 687"/>
                <a:gd name="T8" fmla="*/ 676 w 713"/>
                <a:gd name="T9" fmla="*/ 261 h 687"/>
                <a:gd name="T10" fmla="*/ 691 w 713"/>
                <a:gd name="T11" fmla="*/ 276 h 687"/>
                <a:gd name="T12" fmla="*/ 703 w 713"/>
                <a:gd name="T13" fmla="*/ 296 h 687"/>
                <a:gd name="T14" fmla="*/ 711 w 713"/>
                <a:gd name="T15" fmla="*/ 317 h 687"/>
                <a:gd name="T16" fmla="*/ 713 w 713"/>
                <a:gd name="T17" fmla="*/ 340 h 687"/>
                <a:gd name="T18" fmla="*/ 713 w 713"/>
                <a:gd name="T19" fmla="*/ 347 h 687"/>
                <a:gd name="T20" fmla="*/ 711 w 713"/>
                <a:gd name="T21" fmla="*/ 370 h 687"/>
                <a:gd name="T22" fmla="*/ 703 w 713"/>
                <a:gd name="T23" fmla="*/ 391 h 687"/>
                <a:gd name="T24" fmla="*/ 691 w 713"/>
                <a:gd name="T25" fmla="*/ 409 h 687"/>
                <a:gd name="T26" fmla="*/ 676 w 713"/>
                <a:gd name="T27" fmla="*/ 426 h 687"/>
                <a:gd name="T28" fmla="*/ 656 w 713"/>
                <a:gd name="T29" fmla="*/ 438 h 687"/>
                <a:gd name="T30" fmla="*/ 142 w 713"/>
                <a:gd name="T31" fmla="*/ 677 h 687"/>
                <a:gd name="T32" fmla="*/ 122 w 713"/>
                <a:gd name="T33" fmla="*/ 684 h 687"/>
                <a:gd name="T34" fmla="*/ 100 w 713"/>
                <a:gd name="T35" fmla="*/ 687 h 687"/>
                <a:gd name="T36" fmla="*/ 82 w 713"/>
                <a:gd name="T37" fmla="*/ 685 h 687"/>
                <a:gd name="T38" fmla="*/ 63 w 713"/>
                <a:gd name="T39" fmla="*/ 679 h 687"/>
                <a:gd name="T40" fmla="*/ 47 w 713"/>
                <a:gd name="T41" fmla="*/ 670 h 687"/>
                <a:gd name="T42" fmla="*/ 31 w 713"/>
                <a:gd name="T43" fmla="*/ 658 h 687"/>
                <a:gd name="T44" fmla="*/ 17 w 713"/>
                <a:gd name="T45" fmla="*/ 643 h 687"/>
                <a:gd name="T46" fmla="*/ 8 w 713"/>
                <a:gd name="T47" fmla="*/ 625 h 687"/>
                <a:gd name="T48" fmla="*/ 2 w 713"/>
                <a:gd name="T49" fmla="*/ 607 h 687"/>
                <a:gd name="T50" fmla="*/ 0 w 713"/>
                <a:gd name="T51" fmla="*/ 586 h 687"/>
                <a:gd name="T52" fmla="*/ 0 w 713"/>
                <a:gd name="T53" fmla="*/ 583 h 687"/>
                <a:gd name="T54" fmla="*/ 3 w 713"/>
                <a:gd name="T55" fmla="*/ 561 h 687"/>
                <a:gd name="T56" fmla="*/ 10 w 713"/>
                <a:gd name="T57" fmla="*/ 539 h 687"/>
                <a:gd name="T58" fmla="*/ 23 w 713"/>
                <a:gd name="T59" fmla="*/ 521 h 687"/>
                <a:gd name="T60" fmla="*/ 39 w 713"/>
                <a:gd name="T61" fmla="*/ 505 h 687"/>
                <a:gd name="T62" fmla="*/ 58 w 713"/>
                <a:gd name="T63" fmla="*/ 493 h 687"/>
                <a:gd name="T64" fmla="*/ 380 w 713"/>
                <a:gd name="T65" fmla="*/ 343 h 687"/>
                <a:gd name="T66" fmla="*/ 58 w 713"/>
                <a:gd name="T67" fmla="*/ 194 h 687"/>
                <a:gd name="T68" fmla="*/ 39 w 713"/>
                <a:gd name="T69" fmla="*/ 181 h 687"/>
                <a:gd name="T70" fmla="*/ 23 w 713"/>
                <a:gd name="T71" fmla="*/ 166 h 687"/>
                <a:gd name="T72" fmla="*/ 10 w 713"/>
                <a:gd name="T73" fmla="*/ 147 h 687"/>
                <a:gd name="T74" fmla="*/ 3 w 713"/>
                <a:gd name="T75" fmla="*/ 126 h 687"/>
                <a:gd name="T76" fmla="*/ 0 w 713"/>
                <a:gd name="T77" fmla="*/ 103 h 687"/>
                <a:gd name="T78" fmla="*/ 0 w 713"/>
                <a:gd name="T79" fmla="*/ 101 h 687"/>
                <a:gd name="T80" fmla="*/ 2 w 713"/>
                <a:gd name="T81" fmla="*/ 80 h 687"/>
                <a:gd name="T82" fmla="*/ 8 w 713"/>
                <a:gd name="T83" fmla="*/ 62 h 687"/>
                <a:gd name="T84" fmla="*/ 17 w 713"/>
                <a:gd name="T85" fmla="*/ 44 h 687"/>
                <a:gd name="T86" fmla="*/ 31 w 713"/>
                <a:gd name="T87" fmla="*/ 29 h 687"/>
                <a:gd name="T88" fmla="*/ 47 w 713"/>
                <a:gd name="T89" fmla="*/ 16 h 687"/>
                <a:gd name="T90" fmla="*/ 63 w 713"/>
                <a:gd name="T91" fmla="*/ 8 h 687"/>
                <a:gd name="T92" fmla="*/ 82 w 713"/>
                <a:gd name="T93" fmla="*/ 2 h 687"/>
                <a:gd name="T94" fmla="*/ 100 w 713"/>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3" h="687">
                  <a:moveTo>
                    <a:pt x="100" y="0"/>
                  </a:moveTo>
                  <a:lnTo>
                    <a:pt x="122" y="3"/>
                  </a:lnTo>
                  <a:lnTo>
                    <a:pt x="142" y="10"/>
                  </a:lnTo>
                  <a:lnTo>
                    <a:pt x="656" y="249"/>
                  </a:lnTo>
                  <a:lnTo>
                    <a:pt x="676" y="261"/>
                  </a:lnTo>
                  <a:lnTo>
                    <a:pt x="691" y="276"/>
                  </a:lnTo>
                  <a:lnTo>
                    <a:pt x="703" y="296"/>
                  </a:lnTo>
                  <a:lnTo>
                    <a:pt x="711" y="317"/>
                  </a:lnTo>
                  <a:lnTo>
                    <a:pt x="713" y="340"/>
                  </a:lnTo>
                  <a:lnTo>
                    <a:pt x="713" y="347"/>
                  </a:lnTo>
                  <a:lnTo>
                    <a:pt x="711" y="370"/>
                  </a:lnTo>
                  <a:lnTo>
                    <a:pt x="703" y="391"/>
                  </a:lnTo>
                  <a:lnTo>
                    <a:pt x="691" y="409"/>
                  </a:lnTo>
                  <a:lnTo>
                    <a:pt x="676" y="426"/>
                  </a:lnTo>
                  <a:lnTo>
                    <a:pt x="656" y="438"/>
                  </a:lnTo>
                  <a:lnTo>
                    <a:pt x="142" y="677"/>
                  </a:lnTo>
                  <a:lnTo>
                    <a:pt x="122" y="684"/>
                  </a:lnTo>
                  <a:lnTo>
                    <a:pt x="100" y="687"/>
                  </a:lnTo>
                  <a:lnTo>
                    <a:pt x="82" y="685"/>
                  </a:lnTo>
                  <a:lnTo>
                    <a:pt x="63" y="679"/>
                  </a:lnTo>
                  <a:lnTo>
                    <a:pt x="47" y="670"/>
                  </a:lnTo>
                  <a:lnTo>
                    <a:pt x="31" y="658"/>
                  </a:lnTo>
                  <a:lnTo>
                    <a:pt x="17" y="643"/>
                  </a:lnTo>
                  <a:lnTo>
                    <a:pt x="8" y="625"/>
                  </a:lnTo>
                  <a:lnTo>
                    <a:pt x="2" y="607"/>
                  </a:lnTo>
                  <a:lnTo>
                    <a:pt x="0" y="586"/>
                  </a:lnTo>
                  <a:lnTo>
                    <a:pt x="0" y="583"/>
                  </a:lnTo>
                  <a:lnTo>
                    <a:pt x="3" y="561"/>
                  </a:lnTo>
                  <a:lnTo>
                    <a:pt x="10" y="539"/>
                  </a:lnTo>
                  <a:lnTo>
                    <a:pt x="23" y="521"/>
                  </a:lnTo>
                  <a:lnTo>
                    <a:pt x="39" y="505"/>
                  </a:lnTo>
                  <a:lnTo>
                    <a:pt x="58" y="493"/>
                  </a:lnTo>
                  <a:lnTo>
                    <a:pt x="380" y="343"/>
                  </a:lnTo>
                  <a:lnTo>
                    <a:pt x="58" y="194"/>
                  </a:lnTo>
                  <a:lnTo>
                    <a:pt x="39" y="181"/>
                  </a:lnTo>
                  <a:lnTo>
                    <a:pt x="23" y="166"/>
                  </a:lnTo>
                  <a:lnTo>
                    <a:pt x="10" y="147"/>
                  </a:lnTo>
                  <a:lnTo>
                    <a:pt x="3" y="126"/>
                  </a:lnTo>
                  <a:lnTo>
                    <a:pt x="0" y="103"/>
                  </a:lnTo>
                  <a:lnTo>
                    <a:pt x="0" y="101"/>
                  </a:lnTo>
                  <a:lnTo>
                    <a:pt x="2" y="80"/>
                  </a:lnTo>
                  <a:lnTo>
                    <a:pt x="8" y="62"/>
                  </a:lnTo>
                  <a:lnTo>
                    <a:pt x="17" y="44"/>
                  </a:lnTo>
                  <a:lnTo>
                    <a:pt x="31" y="29"/>
                  </a:lnTo>
                  <a:lnTo>
                    <a:pt x="47" y="16"/>
                  </a:lnTo>
                  <a:lnTo>
                    <a:pt x="63" y="8"/>
                  </a:lnTo>
                  <a:lnTo>
                    <a:pt x="82" y="2"/>
                  </a:lnTo>
                  <a:lnTo>
                    <a:pt x="1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cxnSp>
        <p:nvCxnSpPr>
          <p:cNvPr id="13" name="Straight Connector 12">
            <a:extLst>
              <a:ext uri="{FF2B5EF4-FFF2-40B4-BE49-F238E27FC236}">
                <a16:creationId xmlns:a16="http://schemas.microsoft.com/office/drawing/2014/main" id="{A45168B8-9920-4580-97F8-A6150EE8F0A3}"/>
              </a:ext>
            </a:extLst>
          </p:cNvPr>
          <p:cNvCxnSpPr/>
          <p:nvPr/>
        </p:nvCxnSpPr>
        <p:spPr>
          <a:xfrm>
            <a:off x="254267" y="5519171"/>
            <a:ext cx="7518399" cy="0"/>
          </a:xfrm>
          <a:prstGeom prst="line">
            <a:avLst/>
          </a:prstGeom>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2B87BC2C-154A-4F63-88C7-9CEC7728F459}"/>
              </a:ext>
            </a:extLst>
          </p:cNvPr>
          <p:cNvSpPr txBox="1"/>
          <p:nvPr/>
        </p:nvSpPr>
        <p:spPr>
          <a:xfrm>
            <a:off x="1747093" y="5645725"/>
            <a:ext cx="3985491" cy="923330"/>
          </a:xfrm>
          <a:prstGeom prst="rect">
            <a:avLst/>
          </a:prstGeom>
          <a:noFill/>
        </p:spPr>
        <p:txBody>
          <a:bodyPr wrap="square" rtlCol="0">
            <a:spAutoFit/>
          </a:bodyPr>
          <a:lstStyle/>
          <a:p>
            <a:r>
              <a:rPr lang="en-US" dirty="0"/>
              <a:t>Exercise code links for Single parameter</a:t>
            </a:r>
          </a:p>
          <a:p>
            <a:pPr marL="285750" indent="-285750">
              <a:buFontTx/>
              <a:buChar char="-"/>
            </a:pPr>
            <a:r>
              <a:rPr lang="en-US" dirty="0">
                <a:solidFill>
                  <a:schemeClr val="bg2">
                    <a:lumMod val="75000"/>
                  </a:schemeClr>
                </a:solidFill>
                <a:hlinkClick r:id="rId3">
                  <a:extLst>
                    <a:ext uri="{A12FA001-AC4F-418D-AE19-62706E023703}">
                      <ahyp:hlinkClr xmlns:ahyp="http://schemas.microsoft.com/office/drawing/2018/hyperlinkcolor" val="tx"/>
                    </a:ext>
                  </a:extLst>
                </a:hlinkClick>
              </a:rPr>
              <a:t>index.html</a:t>
            </a:r>
            <a:endParaRPr lang="en-US" dirty="0">
              <a:solidFill>
                <a:schemeClr val="bg2">
                  <a:lumMod val="75000"/>
                </a:schemeClr>
              </a:solidFill>
            </a:endParaRPr>
          </a:p>
          <a:p>
            <a:pPr marL="285750" indent="-285750">
              <a:buFontTx/>
              <a:buChar char="-"/>
            </a:pPr>
            <a:r>
              <a:rPr lang="en-US" dirty="0">
                <a:solidFill>
                  <a:schemeClr val="bg2">
                    <a:lumMod val="75000"/>
                  </a:schemeClr>
                </a:solidFill>
                <a:hlinkClick r:id="rId4">
                  <a:extLst>
                    <a:ext uri="{A12FA001-AC4F-418D-AE19-62706E023703}">
                      <ahyp:hlinkClr xmlns:ahyp="http://schemas.microsoft.com/office/drawing/2018/hyperlinkcolor" val="tx"/>
                    </a:ext>
                  </a:extLst>
                </a:hlinkClick>
              </a:rPr>
              <a:t>reuse.js</a:t>
            </a:r>
            <a:endParaRPr lang="en-US" dirty="0">
              <a:solidFill>
                <a:schemeClr val="bg2">
                  <a:lumMod val="75000"/>
                </a:schemeClr>
              </a:solidFill>
            </a:endParaRPr>
          </a:p>
        </p:txBody>
      </p:sp>
      <p:pic>
        <p:nvPicPr>
          <p:cNvPr id="15" name="Picture 2" descr="Stay home working Premium Vector">
            <a:extLst>
              <a:ext uri="{FF2B5EF4-FFF2-40B4-BE49-F238E27FC236}">
                <a16:creationId xmlns:a16="http://schemas.microsoft.com/office/drawing/2014/main" id="{72204EA1-EF88-47C1-A120-5E75FA3BBA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1265" y="1554960"/>
            <a:ext cx="4051107" cy="4051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6106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B7E6E365-1157-4C16-B16B-3BFAA023A8BC}"/>
              </a:ext>
            </a:extLst>
          </p:cNvPr>
          <p:cNvSpPr txBox="1">
            <a:spLocks/>
          </p:cNvSpPr>
          <p:nvPr/>
        </p:nvSpPr>
        <p:spPr>
          <a:xfrm>
            <a:off x="320724" y="153294"/>
            <a:ext cx="8895274"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Functions with multiple parameters</a:t>
            </a:r>
          </a:p>
        </p:txBody>
      </p:sp>
      <p:sp>
        <p:nvSpPr>
          <p:cNvPr id="3" name="TextBox 2">
            <a:extLst>
              <a:ext uri="{FF2B5EF4-FFF2-40B4-BE49-F238E27FC236}">
                <a16:creationId xmlns:a16="http://schemas.microsoft.com/office/drawing/2014/main" id="{E1028556-592D-454D-8F19-2C3A5A199F7B}"/>
              </a:ext>
            </a:extLst>
          </p:cNvPr>
          <p:cNvSpPr txBox="1"/>
          <p:nvPr/>
        </p:nvSpPr>
        <p:spPr>
          <a:xfrm>
            <a:off x="382270" y="904725"/>
            <a:ext cx="8772182" cy="3693319"/>
          </a:xfrm>
          <a:prstGeom prst="rect">
            <a:avLst/>
          </a:prstGeom>
          <a:noFill/>
        </p:spPr>
        <p:txBody>
          <a:bodyPr wrap="square" rtlCol="0">
            <a:spAutoFit/>
          </a:bodyPr>
          <a:lstStyle/>
          <a:p>
            <a:pPr marL="285750" indent="-285750" algn="just">
              <a:buFont typeface="Arial" panose="020B0604020202020204" pitchFamily="34" charset="0"/>
              <a:buChar char="•"/>
            </a:pPr>
            <a:r>
              <a:rPr kumimoji="0" lang="en-US" altLang="en-US" sz="1800" b="0" i="0" u="none" strike="noStrike" cap="none" normalizeH="0" baseline="0" dirty="0">
                <a:ln>
                  <a:noFill/>
                </a:ln>
                <a:effectLst/>
                <a:latin typeface="Calibri (Body)"/>
              </a:rPr>
              <a:t>A JavaScript function does not perform any checking on parameter values (arguments).</a:t>
            </a:r>
          </a:p>
          <a:p>
            <a:pPr marL="285750" indent="-285750" algn="just">
              <a:buFont typeface="Arial" panose="020B0604020202020204" pitchFamily="34" charset="0"/>
              <a:buChar char="•"/>
            </a:pPr>
            <a:r>
              <a:rPr lang="en-US" b="0" i="0" dirty="0">
                <a:solidFill>
                  <a:srgbClr val="000000"/>
                </a:solidFill>
                <a:effectLst/>
                <a:latin typeface="Calibri (Body)"/>
              </a:rPr>
              <a:t>Function </a:t>
            </a:r>
            <a:r>
              <a:rPr lang="en-US" i="0" dirty="0">
                <a:solidFill>
                  <a:srgbClr val="000000"/>
                </a:solidFill>
                <a:effectLst/>
                <a:latin typeface="Calibri (Body)"/>
              </a:rPr>
              <a:t>parameters</a:t>
            </a:r>
            <a:r>
              <a:rPr lang="en-US" b="0" i="0" dirty="0">
                <a:solidFill>
                  <a:srgbClr val="000000"/>
                </a:solidFill>
                <a:effectLst/>
                <a:latin typeface="Calibri (Body)"/>
              </a:rPr>
              <a:t> are the </a:t>
            </a:r>
            <a:r>
              <a:rPr lang="en-US" i="0" dirty="0">
                <a:solidFill>
                  <a:srgbClr val="000000"/>
                </a:solidFill>
                <a:effectLst/>
                <a:latin typeface="Calibri (Body)"/>
              </a:rPr>
              <a:t>names</a:t>
            </a:r>
            <a:r>
              <a:rPr lang="en-US" b="0" i="0" dirty="0">
                <a:solidFill>
                  <a:srgbClr val="000000"/>
                </a:solidFill>
                <a:effectLst/>
                <a:latin typeface="Calibri (Body)"/>
              </a:rPr>
              <a:t> listed in the function definition.</a:t>
            </a:r>
          </a:p>
          <a:p>
            <a:pPr marL="285750" indent="-285750" algn="just">
              <a:buFont typeface="Arial" panose="020B0604020202020204" pitchFamily="34" charset="0"/>
              <a:buChar char="•"/>
            </a:pPr>
            <a:r>
              <a:rPr kumimoji="0" lang="en-US" altLang="en-US" b="0" i="0" u="none" strike="noStrike" cap="none" normalizeH="0" baseline="0" dirty="0">
                <a:ln>
                  <a:noFill/>
                </a:ln>
                <a:effectLst/>
                <a:latin typeface="Calibri (Body)"/>
              </a:rPr>
              <a:t>If a function is called with </a:t>
            </a:r>
            <a:r>
              <a:rPr kumimoji="0" lang="en-US" altLang="en-US" b="1" i="0" u="none" strike="noStrike" cap="none" normalizeH="0" baseline="0" dirty="0">
                <a:ln>
                  <a:noFill/>
                </a:ln>
                <a:effectLst/>
                <a:latin typeface="Calibri (Body)"/>
              </a:rPr>
              <a:t>missing arguments</a:t>
            </a:r>
            <a:r>
              <a:rPr kumimoji="0" lang="en-US" altLang="en-US" b="0" i="0" u="none" strike="noStrike" cap="none" normalizeH="0" baseline="0" dirty="0">
                <a:ln>
                  <a:noFill/>
                </a:ln>
                <a:effectLst/>
                <a:latin typeface="Calibri (Body)"/>
              </a:rPr>
              <a:t> (less than declared), the missing values are set to undefined.</a:t>
            </a:r>
          </a:p>
          <a:p>
            <a:pPr marL="285750" indent="-285750" algn="just">
              <a:buFont typeface="Arial" panose="020B0604020202020204" pitchFamily="34" charset="0"/>
              <a:buChar char="•"/>
            </a:pPr>
            <a:endParaRPr lang="en-US" b="0" dirty="0">
              <a:solidFill>
                <a:srgbClr val="000000"/>
              </a:solidFill>
              <a:effectLst/>
              <a:latin typeface="Calibri (Body)"/>
            </a:endParaRPr>
          </a:p>
          <a:p>
            <a:r>
              <a:rPr lang="en-US" b="1" dirty="0">
                <a:solidFill>
                  <a:srgbClr val="000000"/>
                </a:solidFill>
                <a:effectLst/>
                <a:latin typeface="Calibri (Body)"/>
              </a:rPr>
              <a:t>Syntax of function with multiple parameters</a:t>
            </a:r>
          </a:p>
          <a:p>
            <a:r>
              <a:rPr lang="en-US" b="0" i="0" dirty="0">
                <a:solidFill>
                  <a:srgbClr val="0000CD"/>
                </a:solidFill>
                <a:effectLst/>
                <a:latin typeface="Calibri (Body)"/>
              </a:rPr>
              <a:t>function</a:t>
            </a:r>
            <a:r>
              <a:rPr lang="en-US" b="0" i="0" dirty="0">
                <a:solidFill>
                  <a:srgbClr val="000000"/>
                </a:solidFill>
                <a:effectLst/>
                <a:latin typeface="Calibri (Body)"/>
              </a:rPr>
              <a:t> </a:t>
            </a:r>
            <a:r>
              <a:rPr lang="en-US" b="0" i="1" dirty="0" err="1">
                <a:solidFill>
                  <a:srgbClr val="000000"/>
                </a:solidFill>
                <a:effectLst/>
                <a:latin typeface="Calibri (Body)"/>
              </a:rPr>
              <a:t>functionName</a:t>
            </a:r>
            <a:r>
              <a:rPr lang="en-US" b="0" i="0" dirty="0">
                <a:solidFill>
                  <a:srgbClr val="000000"/>
                </a:solidFill>
                <a:effectLst/>
                <a:latin typeface="Calibri (Body)"/>
              </a:rPr>
              <a:t>(</a:t>
            </a:r>
            <a:r>
              <a:rPr lang="en-US" b="0" i="1" dirty="0">
                <a:solidFill>
                  <a:srgbClr val="000000"/>
                </a:solidFill>
                <a:effectLst/>
                <a:latin typeface="Calibri (Body)"/>
              </a:rPr>
              <a:t>parameter1, parameter2, parameter3</a:t>
            </a:r>
            <a:r>
              <a:rPr lang="en-US" b="0" i="0" dirty="0">
                <a:solidFill>
                  <a:srgbClr val="000000"/>
                </a:solidFill>
                <a:effectLst/>
                <a:latin typeface="Calibri (Body)"/>
              </a:rPr>
              <a:t>) {</a:t>
            </a:r>
            <a:br>
              <a:rPr lang="en-US" dirty="0">
                <a:latin typeface="Calibri (Body)"/>
              </a:rPr>
            </a:br>
            <a:r>
              <a:rPr lang="en-US" b="0" i="0" dirty="0">
                <a:solidFill>
                  <a:srgbClr val="000000"/>
                </a:solidFill>
                <a:effectLst/>
                <a:latin typeface="Calibri (Body)"/>
              </a:rPr>
              <a:t>  </a:t>
            </a:r>
            <a:r>
              <a:rPr lang="en-US" b="0" i="0" dirty="0">
                <a:solidFill>
                  <a:srgbClr val="008000"/>
                </a:solidFill>
                <a:effectLst/>
                <a:latin typeface="Calibri (Body)"/>
              </a:rPr>
              <a:t>// </a:t>
            </a:r>
            <a:r>
              <a:rPr lang="en-US" b="0" i="1" dirty="0">
                <a:solidFill>
                  <a:srgbClr val="008000"/>
                </a:solidFill>
                <a:effectLst/>
                <a:latin typeface="Calibri (Body)"/>
              </a:rPr>
              <a:t>code to be executed</a:t>
            </a:r>
            <a:br>
              <a:rPr lang="en-US" b="0" i="0" dirty="0">
                <a:solidFill>
                  <a:srgbClr val="008000"/>
                </a:solidFill>
                <a:effectLst/>
                <a:latin typeface="Calibri (Body)"/>
              </a:rPr>
            </a:br>
            <a:r>
              <a:rPr lang="en-US" b="0" i="0" dirty="0">
                <a:solidFill>
                  <a:srgbClr val="000000"/>
                </a:solidFill>
                <a:effectLst/>
                <a:latin typeface="Calibri (Body)"/>
              </a:rPr>
              <a:t>}</a:t>
            </a:r>
          </a:p>
          <a:p>
            <a:endParaRPr lang="en-US" dirty="0">
              <a:solidFill>
                <a:srgbClr val="000000"/>
              </a:solidFill>
              <a:latin typeface="Calibri (Body)"/>
            </a:endParaRPr>
          </a:p>
          <a:p>
            <a:endParaRPr lang="en-US" dirty="0">
              <a:solidFill>
                <a:srgbClr val="000000"/>
              </a:solidFill>
              <a:latin typeface="Calibri (Body)"/>
            </a:endParaRPr>
          </a:p>
          <a:p>
            <a:endParaRPr lang="en-US" b="0" dirty="0">
              <a:solidFill>
                <a:srgbClr val="000000"/>
              </a:solidFill>
              <a:effectLst/>
              <a:latin typeface="Calibri (Body)"/>
            </a:endParaRPr>
          </a:p>
          <a:p>
            <a:endParaRPr lang="en-US" b="0" dirty="0">
              <a:solidFill>
                <a:srgbClr val="000000"/>
              </a:solidFill>
              <a:effectLst/>
              <a:latin typeface="Calibri (Body)"/>
            </a:endParaRPr>
          </a:p>
        </p:txBody>
      </p:sp>
      <p:pic>
        <p:nvPicPr>
          <p:cNvPr id="4" name="Picture 3">
            <a:extLst>
              <a:ext uri="{FF2B5EF4-FFF2-40B4-BE49-F238E27FC236}">
                <a16:creationId xmlns:a16="http://schemas.microsoft.com/office/drawing/2014/main" id="{34313965-98F8-4A87-8B5E-91C845FB58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CDE4047D-EB1C-4F1A-ADA3-4DC4A130EEE5}"/>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60A7C940-B9B2-49B5-A729-4E622D30FAF1}"/>
              </a:ext>
            </a:extLst>
          </p:cNvPr>
          <p:cNvPicPr>
            <a:picLocks noChangeAspect="1"/>
          </p:cNvPicPr>
          <p:nvPr/>
        </p:nvPicPr>
        <p:blipFill>
          <a:blip r:embed="rId3"/>
          <a:stretch>
            <a:fillRect/>
          </a:stretch>
        </p:blipFill>
        <p:spPr>
          <a:xfrm>
            <a:off x="7772666" y="1915036"/>
            <a:ext cx="4037064" cy="2347130"/>
          </a:xfrm>
          <a:prstGeom prst="rect">
            <a:avLst/>
          </a:prstGeom>
        </p:spPr>
      </p:pic>
      <p:grpSp>
        <p:nvGrpSpPr>
          <p:cNvPr id="8" name="Group 7">
            <a:extLst>
              <a:ext uri="{FF2B5EF4-FFF2-40B4-BE49-F238E27FC236}">
                <a16:creationId xmlns:a16="http://schemas.microsoft.com/office/drawing/2014/main" id="{65A7BED4-8667-412A-981E-48982E3136A9}"/>
              </a:ext>
            </a:extLst>
          </p:cNvPr>
          <p:cNvGrpSpPr/>
          <p:nvPr/>
        </p:nvGrpSpPr>
        <p:grpSpPr>
          <a:xfrm>
            <a:off x="565099" y="4951865"/>
            <a:ext cx="969818" cy="920488"/>
            <a:chOff x="9904413" y="801688"/>
            <a:chExt cx="2668588" cy="2306638"/>
          </a:xfrm>
          <a:solidFill>
            <a:srgbClr val="F1C96C"/>
          </a:solidFill>
        </p:grpSpPr>
        <p:sp>
          <p:nvSpPr>
            <p:cNvPr id="9" name="Freeform 11">
              <a:extLst>
                <a:ext uri="{FF2B5EF4-FFF2-40B4-BE49-F238E27FC236}">
                  <a16:creationId xmlns:a16="http://schemas.microsoft.com/office/drawing/2014/main" id="{D98D23EE-62E1-4A3A-B488-5D053471DA35}"/>
                </a:ext>
              </a:extLst>
            </p:cNvPr>
            <p:cNvSpPr>
              <a:spLocks noEditPoints="1"/>
            </p:cNvSpPr>
            <p:nvPr/>
          </p:nvSpPr>
          <p:spPr bwMode="auto">
            <a:xfrm>
              <a:off x="9904413" y="801688"/>
              <a:ext cx="2668588" cy="2306638"/>
            </a:xfrm>
            <a:custGeom>
              <a:avLst/>
              <a:gdLst>
                <a:gd name="T0" fmla="*/ 244 w 3362"/>
                <a:gd name="T1" fmla="*/ 1990 h 2907"/>
                <a:gd name="T2" fmla="*/ 3118 w 3362"/>
                <a:gd name="T3" fmla="*/ 245 h 2907"/>
                <a:gd name="T4" fmla="*/ 163 w 3362"/>
                <a:gd name="T5" fmla="*/ 0 h 2907"/>
                <a:gd name="T6" fmla="*/ 3228 w 3362"/>
                <a:gd name="T7" fmla="*/ 2 h 2907"/>
                <a:gd name="T8" fmla="*/ 3281 w 3362"/>
                <a:gd name="T9" fmla="*/ 23 h 2907"/>
                <a:gd name="T10" fmla="*/ 3323 w 3362"/>
                <a:gd name="T11" fmla="*/ 57 h 2907"/>
                <a:gd name="T12" fmla="*/ 3352 w 3362"/>
                <a:gd name="T13" fmla="*/ 107 h 2907"/>
                <a:gd name="T14" fmla="*/ 3362 w 3362"/>
                <a:gd name="T15" fmla="*/ 163 h 2907"/>
                <a:gd name="T16" fmla="*/ 3359 w 3362"/>
                <a:gd name="T17" fmla="*/ 2101 h 2907"/>
                <a:gd name="T18" fmla="*/ 3339 w 3362"/>
                <a:gd name="T19" fmla="*/ 2154 h 2907"/>
                <a:gd name="T20" fmla="*/ 3304 w 3362"/>
                <a:gd name="T21" fmla="*/ 2197 h 2907"/>
                <a:gd name="T22" fmla="*/ 3256 w 3362"/>
                <a:gd name="T23" fmla="*/ 2225 h 2907"/>
                <a:gd name="T24" fmla="*/ 3199 w 3362"/>
                <a:gd name="T25" fmla="*/ 2235 h 2907"/>
                <a:gd name="T26" fmla="*/ 2064 w 3362"/>
                <a:gd name="T27" fmla="*/ 2605 h 2907"/>
                <a:gd name="T28" fmla="*/ 2536 w 3362"/>
                <a:gd name="T29" fmla="*/ 2608 h 2907"/>
                <a:gd name="T30" fmla="*/ 2589 w 3362"/>
                <a:gd name="T31" fmla="*/ 2631 h 2907"/>
                <a:gd name="T32" fmla="*/ 2630 w 3362"/>
                <a:gd name="T33" fmla="*/ 2672 h 2907"/>
                <a:gd name="T34" fmla="*/ 2653 w 3362"/>
                <a:gd name="T35" fmla="*/ 2725 h 2907"/>
                <a:gd name="T36" fmla="*/ 2653 w 3362"/>
                <a:gd name="T37" fmla="*/ 2786 h 2907"/>
                <a:gd name="T38" fmla="*/ 2630 w 3362"/>
                <a:gd name="T39" fmla="*/ 2840 h 2907"/>
                <a:gd name="T40" fmla="*/ 2589 w 3362"/>
                <a:gd name="T41" fmla="*/ 2880 h 2907"/>
                <a:gd name="T42" fmla="*/ 2536 w 3362"/>
                <a:gd name="T43" fmla="*/ 2904 h 2907"/>
                <a:gd name="T44" fmla="*/ 856 w 3362"/>
                <a:gd name="T45" fmla="*/ 2907 h 2907"/>
                <a:gd name="T46" fmla="*/ 798 w 3362"/>
                <a:gd name="T47" fmla="*/ 2895 h 2907"/>
                <a:gd name="T48" fmla="*/ 750 w 3362"/>
                <a:gd name="T49" fmla="*/ 2862 h 2907"/>
                <a:gd name="T50" fmla="*/ 717 w 3362"/>
                <a:gd name="T51" fmla="*/ 2815 h 2907"/>
                <a:gd name="T52" fmla="*/ 706 w 3362"/>
                <a:gd name="T53" fmla="*/ 2755 h 2907"/>
                <a:gd name="T54" fmla="*/ 717 w 3362"/>
                <a:gd name="T55" fmla="*/ 2697 h 2907"/>
                <a:gd name="T56" fmla="*/ 750 w 3362"/>
                <a:gd name="T57" fmla="*/ 2649 h 2907"/>
                <a:gd name="T58" fmla="*/ 798 w 3362"/>
                <a:gd name="T59" fmla="*/ 2616 h 2907"/>
                <a:gd name="T60" fmla="*/ 856 w 3362"/>
                <a:gd name="T61" fmla="*/ 2605 h 2907"/>
                <a:gd name="T62" fmla="*/ 1298 w 3362"/>
                <a:gd name="T63" fmla="*/ 2235 h 2907"/>
                <a:gd name="T64" fmla="*/ 134 w 3362"/>
                <a:gd name="T65" fmla="*/ 2233 h 2907"/>
                <a:gd name="T66" fmla="*/ 81 w 3362"/>
                <a:gd name="T67" fmla="*/ 2212 h 2907"/>
                <a:gd name="T68" fmla="*/ 39 w 3362"/>
                <a:gd name="T69" fmla="*/ 2177 h 2907"/>
                <a:gd name="T70" fmla="*/ 10 w 3362"/>
                <a:gd name="T71" fmla="*/ 2128 h 2907"/>
                <a:gd name="T72" fmla="*/ 0 w 3362"/>
                <a:gd name="T73" fmla="*/ 2072 h 2907"/>
                <a:gd name="T74" fmla="*/ 3 w 3362"/>
                <a:gd name="T75" fmla="*/ 134 h 2907"/>
                <a:gd name="T76" fmla="*/ 22 w 3362"/>
                <a:gd name="T77" fmla="*/ 81 h 2907"/>
                <a:gd name="T78" fmla="*/ 58 w 3362"/>
                <a:gd name="T79" fmla="*/ 38 h 2907"/>
                <a:gd name="T80" fmla="*/ 106 w 3362"/>
                <a:gd name="T81" fmla="*/ 10 h 2907"/>
                <a:gd name="T82" fmla="*/ 163 w 3362"/>
                <a:gd name="T83" fmla="*/ 0 h 2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62" h="2907">
                  <a:moveTo>
                    <a:pt x="244" y="245"/>
                  </a:moveTo>
                  <a:lnTo>
                    <a:pt x="244" y="1990"/>
                  </a:lnTo>
                  <a:lnTo>
                    <a:pt x="3118" y="1990"/>
                  </a:lnTo>
                  <a:lnTo>
                    <a:pt x="3118" y="245"/>
                  </a:lnTo>
                  <a:lnTo>
                    <a:pt x="244" y="245"/>
                  </a:lnTo>
                  <a:close/>
                  <a:moveTo>
                    <a:pt x="163" y="0"/>
                  </a:moveTo>
                  <a:lnTo>
                    <a:pt x="3199" y="0"/>
                  </a:lnTo>
                  <a:lnTo>
                    <a:pt x="3228" y="2"/>
                  </a:lnTo>
                  <a:lnTo>
                    <a:pt x="3256" y="10"/>
                  </a:lnTo>
                  <a:lnTo>
                    <a:pt x="3281" y="23"/>
                  </a:lnTo>
                  <a:lnTo>
                    <a:pt x="3304" y="38"/>
                  </a:lnTo>
                  <a:lnTo>
                    <a:pt x="3323" y="57"/>
                  </a:lnTo>
                  <a:lnTo>
                    <a:pt x="3339" y="81"/>
                  </a:lnTo>
                  <a:lnTo>
                    <a:pt x="3352" y="107"/>
                  </a:lnTo>
                  <a:lnTo>
                    <a:pt x="3359" y="134"/>
                  </a:lnTo>
                  <a:lnTo>
                    <a:pt x="3362" y="163"/>
                  </a:lnTo>
                  <a:lnTo>
                    <a:pt x="3362" y="2072"/>
                  </a:lnTo>
                  <a:lnTo>
                    <a:pt x="3359" y="2101"/>
                  </a:lnTo>
                  <a:lnTo>
                    <a:pt x="3352" y="2128"/>
                  </a:lnTo>
                  <a:lnTo>
                    <a:pt x="3339" y="2154"/>
                  </a:lnTo>
                  <a:lnTo>
                    <a:pt x="3323" y="2177"/>
                  </a:lnTo>
                  <a:lnTo>
                    <a:pt x="3304" y="2197"/>
                  </a:lnTo>
                  <a:lnTo>
                    <a:pt x="3281" y="2212"/>
                  </a:lnTo>
                  <a:lnTo>
                    <a:pt x="3256" y="2225"/>
                  </a:lnTo>
                  <a:lnTo>
                    <a:pt x="3228" y="2233"/>
                  </a:lnTo>
                  <a:lnTo>
                    <a:pt x="3199" y="2235"/>
                  </a:lnTo>
                  <a:lnTo>
                    <a:pt x="2064" y="2235"/>
                  </a:lnTo>
                  <a:lnTo>
                    <a:pt x="2064" y="2605"/>
                  </a:lnTo>
                  <a:lnTo>
                    <a:pt x="2506" y="2605"/>
                  </a:lnTo>
                  <a:lnTo>
                    <a:pt x="2536" y="2608"/>
                  </a:lnTo>
                  <a:lnTo>
                    <a:pt x="2564" y="2616"/>
                  </a:lnTo>
                  <a:lnTo>
                    <a:pt x="2589" y="2631"/>
                  </a:lnTo>
                  <a:lnTo>
                    <a:pt x="2612" y="2649"/>
                  </a:lnTo>
                  <a:lnTo>
                    <a:pt x="2630" y="2672"/>
                  </a:lnTo>
                  <a:lnTo>
                    <a:pt x="2644" y="2697"/>
                  </a:lnTo>
                  <a:lnTo>
                    <a:pt x="2653" y="2725"/>
                  </a:lnTo>
                  <a:lnTo>
                    <a:pt x="2656" y="2755"/>
                  </a:lnTo>
                  <a:lnTo>
                    <a:pt x="2653" y="2786"/>
                  </a:lnTo>
                  <a:lnTo>
                    <a:pt x="2644" y="2815"/>
                  </a:lnTo>
                  <a:lnTo>
                    <a:pt x="2630" y="2840"/>
                  </a:lnTo>
                  <a:lnTo>
                    <a:pt x="2612" y="2862"/>
                  </a:lnTo>
                  <a:lnTo>
                    <a:pt x="2589" y="2880"/>
                  </a:lnTo>
                  <a:lnTo>
                    <a:pt x="2564" y="2895"/>
                  </a:lnTo>
                  <a:lnTo>
                    <a:pt x="2536" y="2904"/>
                  </a:lnTo>
                  <a:lnTo>
                    <a:pt x="2506" y="2907"/>
                  </a:lnTo>
                  <a:lnTo>
                    <a:pt x="856" y="2907"/>
                  </a:lnTo>
                  <a:lnTo>
                    <a:pt x="826" y="2904"/>
                  </a:lnTo>
                  <a:lnTo>
                    <a:pt x="798" y="2895"/>
                  </a:lnTo>
                  <a:lnTo>
                    <a:pt x="773" y="2880"/>
                  </a:lnTo>
                  <a:lnTo>
                    <a:pt x="750" y="2862"/>
                  </a:lnTo>
                  <a:lnTo>
                    <a:pt x="732" y="2840"/>
                  </a:lnTo>
                  <a:lnTo>
                    <a:pt x="717" y="2815"/>
                  </a:lnTo>
                  <a:lnTo>
                    <a:pt x="709" y="2786"/>
                  </a:lnTo>
                  <a:lnTo>
                    <a:pt x="706" y="2755"/>
                  </a:lnTo>
                  <a:lnTo>
                    <a:pt x="709" y="2725"/>
                  </a:lnTo>
                  <a:lnTo>
                    <a:pt x="717" y="2697"/>
                  </a:lnTo>
                  <a:lnTo>
                    <a:pt x="732" y="2672"/>
                  </a:lnTo>
                  <a:lnTo>
                    <a:pt x="750" y="2649"/>
                  </a:lnTo>
                  <a:lnTo>
                    <a:pt x="773" y="2631"/>
                  </a:lnTo>
                  <a:lnTo>
                    <a:pt x="798" y="2616"/>
                  </a:lnTo>
                  <a:lnTo>
                    <a:pt x="826" y="2608"/>
                  </a:lnTo>
                  <a:lnTo>
                    <a:pt x="856" y="2605"/>
                  </a:lnTo>
                  <a:lnTo>
                    <a:pt x="1298" y="2605"/>
                  </a:lnTo>
                  <a:lnTo>
                    <a:pt x="1298" y="2235"/>
                  </a:lnTo>
                  <a:lnTo>
                    <a:pt x="163" y="2235"/>
                  </a:lnTo>
                  <a:lnTo>
                    <a:pt x="134" y="2233"/>
                  </a:lnTo>
                  <a:lnTo>
                    <a:pt x="106" y="2225"/>
                  </a:lnTo>
                  <a:lnTo>
                    <a:pt x="81" y="2212"/>
                  </a:lnTo>
                  <a:lnTo>
                    <a:pt x="58" y="2197"/>
                  </a:lnTo>
                  <a:lnTo>
                    <a:pt x="39" y="2177"/>
                  </a:lnTo>
                  <a:lnTo>
                    <a:pt x="22" y="2154"/>
                  </a:lnTo>
                  <a:lnTo>
                    <a:pt x="10" y="2128"/>
                  </a:lnTo>
                  <a:lnTo>
                    <a:pt x="3" y="2101"/>
                  </a:lnTo>
                  <a:lnTo>
                    <a:pt x="0" y="2072"/>
                  </a:lnTo>
                  <a:lnTo>
                    <a:pt x="0" y="163"/>
                  </a:lnTo>
                  <a:lnTo>
                    <a:pt x="3" y="134"/>
                  </a:lnTo>
                  <a:lnTo>
                    <a:pt x="10" y="107"/>
                  </a:lnTo>
                  <a:lnTo>
                    <a:pt x="22" y="81"/>
                  </a:lnTo>
                  <a:lnTo>
                    <a:pt x="39" y="57"/>
                  </a:lnTo>
                  <a:lnTo>
                    <a:pt x="58" y="38"/>
                  </a:lnTo>
                  <a:lnTo>
                    <a:pt x="81" y="23"/>
                  </a:lnTo>
                  <a:lnTo>
                    <a:pt x="106" y="10"/>
                  </a:lnTo>
                  <a:lnTo>
                    <a:pt x="134" y="2"/>
                  </a:lnTo>
                  <a:lnTo>
                    <a:pt x="1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endParaRPr>
            </a:p>
          </p:txBody>
        </p:sp>
        <p:sp>
          <p:nvSpPr>
            <p:cNvPr id="10" name="Freeform 12">
              <a:extLst>
                <a:ext uri="{FF2B5EF4-FFF2-40B4-BE49-F238E27FC236}">
                  <a16:creationId xmlns:a16="http://schemas.microsoft.com/office/drawing/2014/main" id="{62AF1E3C-F465-4880-81B5-C040AB5E20D4}"/>
                </a:ext>
              </a:extLst>
            </p:cNvPr>
            <p:cNvSpPr>
              <a:spLocks/>
            </p:cNvSpPr>
            <p:nvPr/>
          </p:nvSpPr>
          <p:spPr bwMode="auto">
            <a:xfrm>
              <a:off x="10469563" y="1414463"/>
              <a:ext cx="566738" cy="544513"/>
            </a:xfrm>
            <a:custGeom>
              <a:avLst/>
              <a:gdLst>
                <a:gd name="T0" fmla="*/ 614 w 714"/>
                <a:gd name="T1" fmla="*/ 0 h 687"/>
                <a:gd name="T2" fmla="*/ 632 w 714"/>
                <a:gd name="T3" fmla="*/ 2 h 687"/>
                <a:gd name="T4" fmla="*/ 651 w 714"/>
                <a:gd name="T5" fmla="*/ 8 h 687"/>
                <a:gd name="T6" fmla="*/ 667 w 714"/>
                <a:gd name="T7" fmla="*/ 17 h 687"/>
                <a:gd name="T8" fmla="*/ 683 w 714"/>
                <a:gd name="T9" fmla="*/ 29 h 687"/>
                <a:gd name="T10" fmla="*/ 696 w 714"/>
                <a:gd name="T11" fmla="*/ 44 h 687"/>
                <a:gd name="T12" fmla="*/ 706 w 714"/>
                <a:gd name="T13" fmla="*/ 62 h 687"/>
                <a:gd name="T14" fmla="*/ 712 w 714"/>
                <a:gd name="T15" fmla="*/ 80 h 687"/>
                <a:gd name="T16" fmla="*/ 714 w 714"/>
                <a:gd name="T17" fmla="*/ 101 h 687"/>
                <a:gd name="T18" fmla="*/ 714 w 714"/>
                <a:gd name="T19" fmla="*/ 103 h 687"/>
                <a:gd name="T20" fmla="*/ 711 w 714"/>
                <a:gd name="T21" fmla="*/ 126 h 687"/>
                <a:gd name="T22" fmla="*/ 704 w 714"/>
                <a:gd name="T23" fmla="*/ 147 h 687"/>
                <a:gd name="T24" fmla="*/ 691 w 714"/>
                <a:gd name="T25" fmla="*/ 166 h 687"/>
                <a:gd name="T26" fmla="*/ 675 w 714"/>
                <a:gd name="T27" fmla="*/ 181 h 687"/>
                <a:gd name="T28" fmla="*/ 656 w 714"/>
                <a:gd name="T29" fmla="*/ 194 h 687"/>
                <a:gd name="T30" fmla="*/ 334 w 714"/>
                <a:gd name="T31" fmla="*/ 343 h 687"/>
                <a:gd name="T32" fmla="*/ 656 w 714"/>
                <a:gd name="T33" fmla="*/ 493 h 687"/>
                <a:gd name="T34" fmla="*/ 675 w 714"/>
                <a:gd name="T35" fmla="*/ 505 h 687"/>
                <a:gd name="T36" fmla="*/ 691 w 714"/>
                <a:gd name="T37" fmla="*/ 521 h 687"/>
                <a:gd name="T38" fmla="*/ 704 w 714"/>
                <a:gd name="T39" fmla="*/ 539 h 687"/>
                <a:gd name="T40" fmla="*/ 711 w 714"/>
                <a:gd name="T41" fmla="*/ 561 h 687"/>
                <a:gd name="T42" fmla="*/ 714 w 714"/>
                <a:gd name="T43" fmla="*/ 583 h 687"/>
                <a:gd name="T44" fmla="*/ 714 w 714"/>
                <a:gd name="T45" fmla="*/ 586 h 687"/>
                <a:gd name="T46" fmla="*/ 712 w 714"/>
                <a:gd name="T47" fmla="*/ 607 h 687"/>
                <a:gd name="T48" fmla="*/ 706 w 714"/>
                <a:gd name="T49" fmla="*/ 625 h 687"/>
                <a:gd name="T50" fmla="*/ 696 w 714"/>
                <a:gd name="T51" fmla="*/ 643 h 687"/>
                <a:gd name="T52" fmla="*/ 683 w 714"/>
                <a:gd name="T53" fmla="*/ 658 h 687"/>
                <a:gd name="T54" fmla="*/ 667 w 714"/>
                <a:gd name="T55" fmla="*/ 670 h 687"/>
                <a:gd name="T56" fmla="*/ 651 w 714"/>
                <a:gd name="T57" fmla="*/ 679 h 687"/>
                <a:gd name="T58" fmla="*/ 632 w 714"/>
                <a:gd name="T59" fmla="*/ 685 h 687"/>
                <a:gd name="T60" fmla="*/ 614 w 714"/>
                <a:gd name="T61" fmla="*/ 687 h 687"/>
                <a:gd name="T62" fmla="*/ 592 w 714"/>
                <a:gd name="T63" fmla="*/ 684 h 687"/>
                <a:gd name="T64" fmla="*/ 572 w 714"/>
                <a:gd name="T65" fmla="*/ 677 h 687"/>
                <a:gd name="T66" fmla="*/ 58 w 714"/>
                <a:gd name="T67" fmla="*/ 438 h 687"/>
                <a:gd name="T68" fmla="*/ 38 w 714"/>
                <a:gd name="T69" fmla="*/ 426 h 687"/>
                <a:gd name="T70" fmla="*/ 23 w 714"/>
                <a:gd name="T71" fmla="*/ 409 h 687"/>
                <a:gd name="T72" fmla="*/ 11 w 714"/>
                <a:gd name="T73" fmla="*/ 391 h 687"/>
                <a:gd name="T74" fmla="*/ 2 w 714"/>
                <a:gd name="T75" fmla="*/ 370 h 687"/>
                <a:gd name="T76" fmla="*/ 0 w 714"/>
                <a:gd name="T77" fmla="*/ 347 h 687"/>
                <a:gd name="T78" fmla="*/ 0 w 714"/>
                <a:gd name="T79" fmla="*/ 340 h 687"/>
                <a:gd name="T80" fmla="*/ 2 w 714"/>
                <a:gd name="T81" fmla="*/ 317 h 687"/>
                <a:gd name="T82" fmla="*/ 11 w 714"/>
                <a:gd name="T83" fmla="*/ 296 h 687"/>
                <a:gd name="T84" fmla="*/ 23 w 714"/>
                <a:gd name="T85" fmla="*/ 276 h 687"/>
                <a:gd name="T86" fmla="*/ 38 w 714"/>
                <a:gd name="T87" fmla="*/ 261 h 687"/>
                <a:gd name="T88" fmla="*/ 58 w 714"/>
                <a:gd name="T89" fmla="*/ 249 h 687"/>
                <a:gd name="T90" fmla="*/ 572 w 714"/>
                <a:gd name="T91" fmla="*/ 10 h 687"/>
                <a:gd name="T92" fmla="*/ 592 w 714"/>
                <a:gd name="T93" fmla="*/ 3 h 687"/>
                <a:gd name="T94" fmla="*/ 614 w 714"/>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4" h="687">
                  <a:moveTo>
                    <a:pt x="614" y="0"/>
                  </a:moveTo>
                  <a:lnTo>
                    <a:pt x="632" y="2"/>
                  </a:lnTo>
                  <a:lnTo>
                    <a:pt x="651" y="8"/>
                  </a:lnTo>
                  <a:lnTo>
                    <a:pt x="667" y="17"/>
                  </a:lnTo>
                  <a:lnTo>
                    <a:pt x="683" y="29"/>
                  </a:lnTo>
                  <a:lnTo>
                    <a:pt x="696" y="44"/>
                  </a:lnTo>
                  <a:lnTo>
                    <a:pt x="706" y="62"/>
                  </a:lnTo>
                  <a:lnTo>
                    <a:pt x="712" y="80"/>
                  </a:lnTo>
                  <a:lnTo>
                    <a:pt x="714" y="101"/>
                  </a:lnTo>
                  <a:lnTo>
                    <a:pt x="714" y="103"/>
                  </a:lnTo>
                  <a:lnTo>
                    <a:pt x="711" y="126"/>
                  </a:lnTo>
                  <a:lnTo>
                    <a:pt x="704" y="147"/>
                  </a:lnTo>
                  <a:lnTo>
                    <a:pt x="691" y="166"/>
                  </a:lnTo>
                  <a:lnTo>
                    <a:pt x="675" y="181"/>
                  </a:lnTo>
                  <a:lnTo>
                    <a:pt x="656" y="194"/>
                  </a:lnTo>
                  <a:lnTo>
                    <a:pt x="334" y="343"/>
                  </a:lnTo>
                  <a:lnTo>
                    <a:pt x="656" y="493"/>
                  </a:lnTo>
                  <a:lnTo>
                    <a:pt x="675" y="505"/>
                  </a:lnTo>
                  <a:lnTo>
                    <a:pt x="691" y="521"/>
                  </a:lnTo>
                  <a:lnTo>
                    <a:pt x="704" y="539"/>
                  </a:lnTo>
                  <a:lnTo>
                    <a:pt x="711" y="561"/>
                  </a:lnTo>
                  <a:lnTo>
                    <a:pt x="714" y="583"/>
                  </a:lnTo>
                  <a:lnTo>
                    <a:pt x="714" y="586"/>
                  </a:lnTo>
                  <a:lnTo>
                    <a:pt x="712" y="607"/>
                  </a:lnTo>
                  <a:lnTo>
                    <a:pt x="706" y="625"/>
                  </a:lnTo>
                  <a:lnTo>
                    <a:pt x="696" y="643"/>
                  </a:lnTo>
                  <a:lnTo>
                    <a:pt x="683" y="658"/>
                  </a:lnTo>
                  <a:lnTo>
                    <a:pt x="667" y="670"/>
                  </a:lnTo>
                  <a:lnTo>
                    <a:pt x="651" y="679"/>
                  </a:lnTo>
                  <a:lnTo>
                    <a:pt x="632" y="685"/>
                  </a:lnTo>
                  <a:lnTo>
                    <a:pt x="614" y="687"/>
                  </a:lnTo>
                  <a:lnTo>
                    <a:pt x="592" y="684"/>
                  </a:lnTo>
                  <a:lnTo>
                    <a:pt x="572" y="677"/>
                  </a:lnTo>
                  <a:lnTo>
                    <a:pt x="58" y="438"/>
                  </a:lnTo>
                  <a:lnTo>
                    <a:pt x="38" y="426"/>
                  </a:lnTo>
                  <a:lnTo>
                    <a:pt x="23" y="409"/>
                  </a:lnTo>
                  <a:lnTo>
                    <a:pt x="11" y="391"/>
                  </a:lnTo>
                  <a:lnTo>
                    <a:pt x="2" y="370"/>
                  </a:lnTo>
                  <a:lnTo>
                    <a:pt x="0" y="347"/>
                  </a:lnTo>
                  <a:lnTo>
                    <a:pt x="0" y="340"/>
                  </a:lnTo>
                  <a:lnTo>
                    <a:pt x="2" y="317"/>
                  </a:lnTo>
                  <a:lnTo>
                    <a:pt x="11" y="296"/>
                  </a:lnTo>
                  <a:lnTo>
                    <a:pt x="23" y="276"/>
                  </a:lnTo>
                  <a:lnTo>
                    <a:pt x="38" y="261"/>
                  </a:lnTo>
                  <a:lnTo>
                    <a:pt x="58" y="249"/>
                  </a:lnTo>
                  <a:lnTo>
                    <a:pt x="572" y="10"/>
                  </a:lnTo>
                  <a:lnTo>
                    <a:pt x="592" y="3"/>
                  </a:lnTo>
                  <a:lnTo>
                    <a:pt x="6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1" name="Freeform 13">
              <a:extLst>
                <a:ext uri="{FF2B5EF4-FFF2-40B4-BE49-F238E27FC236}">
                  <a16:creationId xmlns:a16="http://schemas.microsoft.com/office/drawing/2014/main" id="{035C6897-9600-4B5E-ACA9-75804E8D8BC1}"/>
                </a:ext>
              </a:extLst>
            </p:cNvPr>
            <p:cNvSpPr>
              <a:spLocks/>
            </p:cNvSpPr>
            <p:nvPr/>
          </p:nvSpPr>
          <p:spPr bwMode="auto">
            <a:xfrm>
              <a:off x="11025188" y="1189038"/>
              <a:ext cx="427038" cy="990600"/>
            </a:xfrm>
            <a:custGeom>
              <a:avLst/>
              <a:gdLst>
                <a:gd name="T0" fmla="*/ 437 w 539"/>
                <a:gd name="T1" fmla="*/ 0 h 1250"/>
                <a:gd name="T2" fmla="*/ 440 w 539"/>
                <a:gd name="T3" fmla="*/ 0 h 1250"/>
                <a:gd name="T4" fmla="*/ 464 w 539"/>
                <a:gd name="T5" fmla="*/ 2 h 1250"/>
                <a:gd name="T6" fmla="*/ 485 w 539"/>
                <a:gd name="T7" fmla="*/ 10 h 1250"/>
                <a:gd name="T8" fmla="*/ 505 w 539"/>
                <a:gd name="T9" fmla="*/ 24 h 1250"/>
                <a:gd name="T10" fmla="*/ 521 w 539"/>
                <a:gd name="T11" fmla="*/ 41 h 1250"/>
                <a:gd name="T12" fmla="*/ 532 w 539"/>
                <a:gd name="T13" fmla="*/ 61 h 1250"/>
                <a:gd name="T14" fmla="*/ 538 w 539"/>
                <a:gd name="T15" fmla="*/ 84 h 1250"/>
                <a:gd name="T16" fmla="*/ 539 w 539"/>
                <a:gd name="T17" fmla="*/ 107 h 1250"/>
                <a:gd name="T18" fmla="*/ 535 w 539"/>
                <a:gd name="T19" fmla="*/ 130 h 1250"/>
                <a:gd name="T20" fmla="*/ 197 w 539"/>
                <a:gd name="T21" fmla="*/ 1180 h 1250"/>
                <a:gd name="T22" fmla="*/ 188 w 539"/>
                <a:gd name="T23" fmla="*/ 1200 h 1250"/>
                <a:gd name="T24" fmla="*/ 176 w 539"/>
                <a:gd name="T25" fmla="*/ 1217 h 1250"/>
                <a:gd name="T26" fmla="*/ 161 w 539"/>
                <a:gd name="T27" fmla="*/ 1231 h 1250"/>
                <a:gd name="T28" fmla="*/ 143 w 539"/>
                <a:gd name="T29" fmla="*/ 1242 h 1250"/>
                <a:gd name="T30" fmla="*/ 123 w 539"/>
                <a:gd name="T31" fmla="*/ 1248 h 1250"/>
                <a:gd name="T32" fmla="*/ 103 w 539"/>
                <a:gd name="T33" fmla="*/ 1250 h 1250"/>
                <a:gd name="T34" fmla="*/ 99 w 539"/>
                <a:gd name="T35" fmla="*/ 1250 h 1250"/>
                <a:gd name="T36" fmla="*/ 76 w 539"/>
                <a:gd name="T37" fmla="*/ 1248 h 1250"/>
                <a:gd name="T38" fmla="*/ 55 w 539"/>
                <a:gd name="T39" fmla="*/ 1240 h 1250"/>
                <a:gd name="T40" fmla="*/ 35 w 539"/>
                <a:gd name="T41" fmla="*/ 1226 h 1250"/>
                <a:gd name="T42" fmla="*/ 19 w 539"/>
                <a:gd name="T43" fmla="*/ 1209 h 1250"/>
                <a:gd name="T44" fmla="*/ 8 w 539"/>
                <a:gd name="T45" fmla="*/ 1188 h 1250"/>
                <a:gd name="T46" fmla="*/ 2 w 539"/>
                <a:gd name="T47" fmla="*/ 1166 h 1250"/>
                <a:gd name="T48" fmla="*/ 0 w 539"/>
                <a:gd name="T49" fmla="*/ 1142 h 1250"/>
                <a:gd name="T50" fmla="*/ 5 w 539"/>
                <a:gd name="T51" fmla="*/ 1120 h 1250"/>
                <a:gd name="T52" fmla="*/ 342 w 539"/>
                <a:gd name="T53" fmla="*/ 70 h 1250"/>
                <a:gd name="T54" fmla="*/ 352 w 539"/>
                <a:gd name="T55" fmla="*/ 49 h 1250"/>
                <a:gd name="T56" fmla="*/ 364 w 539"/>
                <a:gd name="T57" fmla="*/ 33 h 1250"/>
                <a:gd name="T58" fmla="*/ 379 w 539"/>
                <a:gd name="T59" fmla="*/ 18 h 1250"/>
                <a:gd name="T60" fmla="*/ 396 w 539"/>
                <a:gd name="T61" fmla="*/ 8 h 1250"/>
                <a:gd name="T62" fmla="*/ 417 w 539"/>
                <a:gd name="T63" fmla="*/ 2 h 1250"/>
                <a:gd name="T64" fmla="*/ 437 w 539"/>
                <a:gd name="T65" fmla="*/ 0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9" h="1250">
                  <a:moveTo>
                    <a:pt x="437" y="0"/>
                  </a:moveTo>
                  <a:lnTo>
                    <a:pt x="440" y="0"/>
                  </a:lnTo>
                  <a:lnTo>
                    <a:pt x="464" y="2"/>
                  </a:lnTo>
                  <a:lnTo>
                    <a:pt x="485" y="10"/>
                  </a:lnTo>
                  <a:lnTo>
                    <a:pt x="505" y="24"/>
                  </a:lnTo>
                  <a:lnTo>
                    <a:pt x="521" y="41"/>
                  </a:lnTo>
                  <a:lnTo>
                    <a:pt x="532" y="61"/>
                  </a:lnTo>
                  <a:lnTo>
                    <a:pt x="538" y="84"/>
                  </a:lnTo>
                  <a:lnTo>
                    <a:pt x="539" y="107"/>
                  </a:lnTo>
                  <a:lnTo>
                    <a:pt x="535" y="130"/>
                  </a:lnTo>
                  <a:lnTo>
                    <a:pt x="197" y="1180"/>
                  </a:lnTo>
                  <a:lnTo>
                    <a:pt x="188" y="1200"/>
                  </a:lnTo>
                  <a:lnTo>
                    <a:pt x="176" y="1217"/>
                  </a:lnTo>
                  <a:lnTo>
                    <a:pt x="161" y="1231"/>
                  </a:lnTo>
                  <a:lnTo>
                    <a:pt x="143" y="1242"/>
                  </a:lnTo>
                  <a:lnTo>
                    <a:pt x="123" y="1248"/>
                  </a:lnTo>
                  <a:lnTo>
                    <a:pt x="103" y="1250"/>
                  </a:lnTo>
                  <a:lnTo>
                    <a:pt x="99" y="1250"/>
                  </a:lnTo>
                  <a:lnTo>
                    <a:pt x="76" y="1248"/>
                  </a:lnTo>
                  <a:lnTo>
                    <a:pt x="55" y="1240"/>
                  </a:lnTo>
                  <a:lnTo>
                    <a:pt x="35" y="1226"/>
                  </a:lnTo>
                  <a:lnTo>
                    <a:pt x="19" y="1209"/>
                  </a:lnTo>
                  <a:lnTo>
                    <a:pt x="8" y="1188"/>
                  </a:lnTo>
                  <a:lnTo>
                    <a:pt x="2" y="1166"/>
                  </a:lnTo>
                  <a:lnTo>
                    <a:pt x="0" y="1142"/>
                  </a:lnTo>
                  <a:lnTo>
                    <a:pt x="5" y="1120"/>
                  </a:lnTo>
                  <a:lnTo>
                    <a:pt x="342" y="70"/>
                  </a:lnTo>
                  <a:lnTo>
                    <a:pt x="352" y="49"/>
                  </a:lnTo>
                  <a:lnTo>
                    <a:pt x="364" y="33"/>
                  </a:lnTo>
                  <a:lnTo>
                    <a:pt x="379" y="18"/>
                  </a:lnTo>
                  <a:lnTo>
                    <a:pt x="396" y="8"/>
                  </a:lnTo>
                  <a:lnTo>
                    <a:pt x="417" y="2"/>
                  </a:lnTo>
                  <a:lnTo>
                    <a:pt x="4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2" name="Freeform 14">
              <a:extLst>
                <a:ext uri="{FF2B5EF4-FFF2-40B4-BE49-F238E27FC236}">
                  <a16:creationId xmlns:a16="http://schemas.microsoft.com/office/drawing/2014/main" id="{04017202-6FEE-4017-8077-AD142C5E9856}"/>
                </a:ext>
              </a:extLst>
            </p:cNvPr>
            <p:cNvSpPr>
              <a:spLocks/>
            </p:cNvSpPr>
            <p:nvPr/>
          </p:nvSpPr>
          <p:spPr bwMode="auto">
            <a:xfrm>
              <a:off x="11441113" y="1414463"/>
              <a:ext cx="566738" cy="544513"/>
            </a:xfrm>
            <a:custGeom>
              <a:avLst/>
              <a:gdLst>
                <a:gd name="T0" fmla="*/ 100 w 713"/>
                <a:gd name="T1" fmla="*/ 0 h 687"/>
                <a:gd name="T2" fmla="*/ 122 w 713"/>
                <a:gd name="T3" fmla="*/ 3 h 687"/>
                <a:gd name="T4" fmla="*/ 142 w 713"/>
                <a:gd name="T5" fmla="*/ 10 h 687"/>
                <a:gd name="T6" fmla="*/ 656 w 713"/>
                <a:gd name="T7" fmla="*/ 249 h 687"/>
                <a:gd name="T8" fmla="*/ 676 w 713"/>
                <a:gd name="T9" fmla="*/ 261 h 687"/>
                <a:gd name="T10" fmla="*/ 691 w 713"/>
                <a:gd name="T11" fmla="*/ 276 h 687"/>
                <a:gd name="T12" fmla="*/ 703 w 713"/>
                <a:gd name="T13" fmla="*/ 296 h 687"/>
                <a:gd name="T14" fmla="*/ 711 w 713"/>
                <a:gd name="T15" fmla="*/ 317 h 687"/>
                <a:gd name="T16" fmla="*/ 713 w 713"/>
                <a:gd name="T17" fmla="*/ 340 h 687"/>
                <a:gd name="T18" fmla="*/ 713 w 713"/>
                <a:gd name="T19" fmla="*/ 347 h 687"/>
                <a:gd name="T20" fmla="*/ 711 w 713"/>
                <a:gd name="T21" fmla="*/ 370 h 687"/>
                <a:gd name="T22" fmla="*/ 703 w 713"/>
                <a:gd name="T23" fmla="*/ 391 h 687"/>
                <a:gd name="T24" fmla="*/ 691 w 713"/>
                <a:gd name="T25" fmla="*/ 409 h 687"/>
                <a:gd name="T26" fmla="*/ 676 w 713"/>
                <a:gd name="T27" fmla="*/ 426 h 687"/>
                <a:gd name="T28" fmla="*/ 656 w 713"/>
                <a:gd name="T29" fmla="*/ 438 h 687"/>
                <a:gd name="T30" fmla="*/ 142 w 713"/>
                <a:gd name="T31" fmla="*/ 677 h 687"/>
                <a:gd name="T32" fmla="*/ 122 w 713"/>
                <a:gd name="T33" fmla="*/ 684 h 687"/>
                <a:gd name="T34" fmla="*/ 100 w 713"/>
                <a:gd name="T35" fmla="*/ 687 h 687"/>
                <a:gd name="T36" fmla="*/ 82 w 713"/>
                <a:gd name="T37" fmla="*/ 685 h 687"/>
                <a:gd name="T38" fmla="*/ 63 w 713"/>
                <a:gd name="T39" fmla="*/ 679 h 687"/>
                <a:gd name="T40" fmla="*/ 47 w 713"/>
                <a:gd name="T41" fmla="*/ 670 h 687"/>
                <a:gd name="T42" fmla="*/ 31 w 713"/>
                <a:gd name="T43" fmla="*/ 658 h 687"/>
                <a:gd name="T44" fmla="*/ 17 w 713"/>
                <a:gd name="T45" fmla="*/ 643 h 687"/>
                <a:gd name="T46" fmla="*/ 8 w 713"/>
                <a:gd name="T47" fmla="*/ 625 h 687"/>
                <a:gd name="T48" fmla="*/ 2 w 713"/>
                <a:gd name="T49" fmla="*/ 607 h 687"/>
                <a:gd name="T50" fmla="*/ 0 w 713"/>
                <a:gd name="T51" fmla="*/ 586 h 687"/>
                <a:gd name="T52" fmla="*/ 0 w 713"/>
                <a:gd name="T53" fmla="*/ 583 h 687"/>
                <a:gd name="T54" fmla="*/ 3 w 713"/>
                <a:gd name="T55" fmla="*/ 561 h 687"/>
                <a:gd name="T56" fmla="*/ 10 w 713"/>
                <a:gd name="T57" fmla="*/ 539 h 687"/>
                <a:gd name="T58" fmla="*/ 23 w 713"/>
                <a:gd name="T59" fmla="*/ 521 h 687"/>
                <a:gd name="T60" fmla="*/ 39 w 713"/>
                <a:gd name="T61" fmla="*/ 505 h 687"/>
                <a:gd name="T62" fmla="*/ 58 w 713"/>
                <a:gd name="T63" fmla="*/ 493 h 687"/>
                <a:gd name="T64" fmla="*/ 380 w 713"/>
                <a:gd name="T65" fmla="*/ 343 h 687"/>
                <a:gd name="T66" fmla="*/ 58 w 713"/>
                <a:gd name="T67" fmla="*/ 194 h 687"/>
                <a:gd name="T68" fmla="*/ 39 w 713"/>
                <a:gd name="T69" fmla="*/ 181 h 687"/>
                <a:gd name="T70" fmla="*/ 23 w 713"/>
                <a:gd name="T71" fmla="*/ 166 h 687"/>
                <a:gd name="T72" fmla="*/ 10 w 713"/>
                <a:gd name="T73" fmla="*/ 147 h 687"/>
                <a:gd name="T74" fmla="*/ 3 w 713"/>
                <a:gd name="T75" fmla="*/ 126 h 687"/>
                <a:gd name="T76" fmla="*/ 0 w 713"/>
                <a:gd name="T77" fmla="*/ 103 h 687"/>
                <a:gd name="T78" fmla="*/ 0 w 713"/>
                <a:gd name="T79" fmla="*/ 101 h 687"/>
                <a:gd name="T80" fmla="*/ 2 w 713"/>
                <a:gd name="T81" fmla="*/ 80 h 687"/>
                <a:gd name="T82" fmla="*/ 8 w 713"/>
                <a:gd name="T83" fmla="*/ 62 h 687"/>
                <a:gd name="T84" fmla="*/ 17 w 713"/>
                <a:gd name="T85" fmla="*/ 44 h 687"/>
                <a:gd name="T86" fmla="*/ 31 w 713"/>
                <a:gd name="T87" fmla="*/ 29 h 687"/>
                <a:gd name="T88" fmla="*/ 47 w 713"/>
                <a:gd name="T89" fmla="*/ 16 h 687"/>
                <a:gd name="T90" fmla="*/ 63 w 713"/>
                <a:gd name="T91" fmla="*/ 8 h 687"/>
                <a:gd name="T92" fmla="*/ 82 w 713"/>
                <a:gd name="T93" fmla="*/ 2 h 687"/>
                <a:gd name="T94" fmla="*/ 100 w 713"/>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3" h="687">
                  <a:moveTo>
                    <a:pt x="100" y="0"/>
                  </a:moveTo>
                  <a:lnTo>
                    <a:pt x="122" y="3"/>
                  </a:lnTo>
                  <a:lnTo>
                    <a:pt x="142" y="10"/>
                  </a:lnTo>
                  <a:lnTo>
                    <a:pt x="656" y="249"/>
                  </a:lnTo>
                  <a:lnTo>
                    <a:pt x="676" y="261"/>
                  </a:lnTo>
                  <a:lnTo>
                    <a:pt x="691" y="276"/>
                  </a:lnTo>
                  <a:lnTo>
                    <a:pt x="703" y="296"/>
                  </a:lnTo>
                  <a:lnTo>
                    <a:pt x="711" y="317"/>
                  </a:lnTo>
                  <a:lnTo>
                    <a:pt x="713" y="340"/>
                  </a:lnTo>
                  <a:lnTo>
                    <a:pt x="713" y="347"/>
                  </a:lnTo>
                  <a:lnTo>
                    <a:pt x="711" y="370"/>
                  </a:lnTo>
                  <a:lnTo>
                    <a:pt x="703" y="391"/>
                  </a:lnTo>
                  <a:lnTo>
                    <a:pt x="691" y="409"/>
                  </a:lnTo>
                  <a:lnTo>
                    <a:pt x="676" y="426"/>
                  </a:lnTo>
                  <a:lnTo>
                    <a:pt x="656" y="438"/>
                  </a:lnTo>
                  <a:lnTo>
                    <a:pt x="142" y="677"/>
                  </a:lnTo>
                  <a:lnTo>
                    <a:pt x="122" y="684"/>
                  </a:lnTo>
                  <a:lnTo>
                    <a:pt x="100" y="687"/>
                  </a:lnTo>
                  <a:lnTo>
                    <a:pt x="82" y="685"/>
                  </a:lnTo>
                  <a:lnTo>
                    <a:pt x="63" y="679"/>
                  </a:lnTo>
                  <a:lnTo>
                    <a:pt x="47" y="670"/>
                  </a:lnTo>
                  <a:lnTo>
                    <a:pt x="31" y="658"/>
                  </a:lnTo>
                  <a:lnTo>
                    <a:pt x="17" y="643"/>
                  </a:lnTo>
                  <a:lnTo>
                    <a:pt x="8" y="625"/>
                  </a:lnTo>
                  <a:lnTo>
                    <a:pt x="2" y="607"/>
                  </a:lnTo>
                  <a:lnTo>
                    <a:pt x="0" y="586"/>
                  </a:lnTo>
                  <a:lnTo>
                    <a:pt x="0" y="583"/>
                  </a:lnTo>
                  <a:lnTo>
                    <a:pt x="3" y="561"/>
                  </a:lnTo>
                  <a:lnTo>
                    <a:pt x="10" y="539"/>
                  </a:lnTo>
                  <a:lnTo>
                    <a:pt x="23" y="521"/>
                  </a:lnTo>
                  <a:lnTo>
                    <a:pt x="39" y="505"/>
                  </a:lnTo>
                  <a:lnTo>
                    <a:pt x="58" y="493"/>
                  </a:lnTo>
                  <a:lnTo>
                    <a:pt x="380" y="343"/>
                  </a:lnTo>
                  <a:lnTo>
                    <a:pt x="58" y="194"/>
                  </a:lnTo>
                  <a:lnTo>
                    <a:pt x="39" y="181"/>
                  </a:lnTo>
                  <a:lnTo>
                    <a:pt x="23" y="166"/>
                  </a:lnTo>
                  <a:lnTo>
                    <a:pt x="10" y="147"/>
                  </a:lnTo>
                  <a:lnTo>
                    <a:pt x="3" y="126"/>
                  </a:lnTo>
                  <a:lnTo>
                    <a:pt x="0" y="103"/>
                  </a:lnTo>
                  <a:lnTo>
                    <a:pt x="0" y="101"/>
                  </a:lnTo>
                  <a:lnTo>
                    <a:pt x="2" y="80"/>
                  </a:lnTo>
                  <a:lnTo>
                    <a:pt x="8" y="62"/>
                  </a:lnTo>
                  <a:lnTo>
                    <a:pt x="17" y="44"/>
                  </a:lnTo>
                  <a:lnTo>
                    <a:pt x="31" y="29"/>
                  </a:lnTo>
                  <a:lnTo>
                    <a:pt x="47" y="16"/>
                  </a:lnTo>
                  <a:lnTo>
                    <a:pt x="63" y="8"/>
                  </a:lnTo>
                  <a:lnTo>
                    <a:pt x="82" y="2"/>
                  </a:lnTo>
                  <a:lnTo>
                    <a:pt x="1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cxnSp>
        <p:nvCxnSpPr>
          <p:cNvPr id="13" name="Straight Connector 12">
            <a:extLst>
              <a:ext uri="{FF2B5EF4-FFF2-40B4-BE49-F238E27FC236}">
                <a16:creationId xmlns:a16="http://schemas.microsoft.com/office/drawing/2014/main" id="{47300108-7BA8-480F-AF94-DC0A1E1320C3}"/>
              </a:ext>
            </a:extLst>
          </p:cNvPr>
          <p:cNvCxnSpPr/>
          <p:nvPr/>
        </p:nvCxnSpPr>
        <p:spPr>
          <a:xfrm>
            <a:off x="254267" y="4701486"/>
            <a:ext cx="7518399" cy="0"/>
          </a:xfrm>
          <a:prstGeom prst="line">
            <a:avLst/>
          </a:prstGeom>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F92861A0-D6E0-4EEA-A220-882F867A9B0B}"/>
              </a:ext>
            </a:extLst>
          </p:cNvPr>
          <p:cNvSpPr txBox="1"/>
          <p:nvPr/>
        </p:nvSpPr>
        <p:spPr>
          <a:xfrm>
            <a:off x="1747093" y="4828040"/>
            <a:ext cx="4170130" cy="923330"/>
          </a:xfrm>
          <a:prstGeom prst="rect">
            <a:avLst/>
          </a:prstGeom>
          <a:noFill/>
        </p:spPr>
        <p:txBody>
          <a:bodyPr wrap="square" rtlCol="0">
            <a:spAutoFit/>
          </a:bodyPr>
          <a:lstStyle/>
          <a:p>
            <a:r>
              <a:rPr lang="en-US" dirty="0"/>
              <a:t>Exercise code links for Multiple parameter</a:t>
            </a:r>
          </a:p>
          <a:p>
            <a:pPr marL="285750" indent="-285750">
              <a:buFontTx/>
              <a:buChar char="-"/>
            </a:pPr>
            <a:r>
              <a:rPr lang="en-US" dirty="0">
                <a:solidFill>
                  <a:schemeClr val="bg2">
                    <a:lumMod val="75000"/>
                  </a:schemeClr>
                </a:solidFill>
                <a:hlinkClick r:id="rId4">
                  <a:extLst>
                    <a:ext uri="{A12FA001-AC4F-418D-AE19-62706E023703}">
                      <ahyp:hlinkClr xmlns:ahyp="http://schemas.microsoft.com/office/drawing/2018/hyperlinkcolor" val="tx"/>
                    </a:ext>
                  </a:extLst>
                </a:hlinkClick>
              </a:rPr>
              <a:t>index.html</a:t>
            </a:r>
            <a:endParaRPr lang="en-US" dirty="0">
              <a:solidFill>
                <a:schemeClr val="bg2">
                  <a:lumMod val="75000"/>
                </a:schemeClr>
              </a:solidFill>
            </a:endParaRPr>
          </a:p>
          <a:p>
            <a:pPr marL="285750" indent="-285750">
              <a:buFontTx/>
              <a:buChar char="-"/>
            </a:pPr>
            <a:r>
              <a:rPr lang="en-US" dirty="0">
                <a:solidFill>
                  <a:schemeClr val="bg2">
                    <a:lumMod val="75000"/>
                  </a:schemeClr>
                </a:solidFill>
                <a:hlinkClick r:id="rId5">
                  <a:extLst>
                    <a:ext uri="{A12FA001-AC4F-418D-AE19-62706E023703}">
                      <ahyp:hlinkClr xmlns:ahyp="http://schemas.microsoft.com/office/drawing/2018/hyperlinkcolor" val="tx"/>
                    </a:ext>
                  </a:extLst>
                </a:hlinkClick>
              </a:rPr>
              <a:t>reuse.js</a:t>
            </a:r>
            <a:endParaRPr lang="en-US" dirty="0">
              <a:solidFill>
                <a:schemeClr val="bg2">
                  <a:lumMod val="75000"/>
                </a:schemeClr>
              </a:solidFill>
            </a:endParaRPr>
          </a:p>
        </p:txBody>
      </p:sp>
    </p:spTree>
    <p:extLst>
      <p:ext uri="{BB962C8B-B14F-4D97-AF65-F5344CB8AC3E}">
        <p14:creationId xmlns:p14="http://schemas.microsoft.com/office/powerpoint/2010/main" val="1562900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45">
            <a:extLst>
              <a:ext uri="{FF2B5EF4-FFF2-40B4-BE49-F238E27FC236}">
                <a16:creationId xmlns:a16="http://schemas.microsoft.com/office/drawing/2014/main" id="{7B0CEE71-A383-4F22-AC5D-D075C4E536DF}"/>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 name="Picture 2">
            <a:extLst>
              <a:ext uri="{FF2B5EF4-FFF2-40B4-BE49-F238E27FC236}">
                <a16:creationId xmlns:a16="http://schemas.microsoft.com/office/drawing/2014/main" id="{86D68CFC-7094-4EB5-8024-64722D6D2C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 name="Title 3">
            <a:extLst>
              <a:ext uri="{FF2B5EF4-FFF2-40B4-BE49-F238E27FC236}">
                <a16:creationId xmlns:a16="http://schemas.microsoft.com/office/drawing/2014/main" id="{098CE30E-9B46-4DEB-B969-53A90A77D6C8}"/>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Synchronous and Asynchronous Response</a:t>
            </a:r>
          </a:p>
        </p:txBody>
      </p:sp>
      <p:grpSp>
        <p:nvGrpSpPr>
          <p:cNvPr id="5" name="Group 4">
            <a:extLst>
              <a:ext uri="{FF2B5EF4-FFF2-40B4-BE49-F238E27FC236}">
                <a16:creationId xmlns:a16="http://schemas.microsoft.com/office/drawing/2014/main" id="{E685067F-DFB4-4F5A-8B6F-47DE8D251118}"/>
              </a:ext>
            </a:extLst>
          </p:cNvPr>
          <p:cNvGrpSpPr/>
          <p:nvPr/>
        </p:nvGrpSpPr>
        <p:grpSpPr>
          <a:xfrm>
            <a:off x="1021881" y="1259361"/>
            <a:ext cx="9771773" cy="4929580"/>
            <a:chOff x="1149551" y="1142371"/>
            <a:chExt cx="9771773" cy="4929580"/>
          </a:xfrm>
        </p:grpSpPr>
        <p:sp>
          <p:nvSpPr>
            <p:cNvPr id="6" name="TextBox 5">
              <a:extLst>
                <a:ext uri="{FF2B5EF4-FFF2-40B4-BE49-F238E27FC236}">
                  <a16:creationId xmlns:a16="http://schemas.microsoft.com/office/drawing/2014/main" id="{503BE21C-0A5C-4ED4-A446-8CA1C4753BCF}"/>
                </a:ext>
              </a:extLst>
            </p:cNvPr>
            <p:cNvSpPr txBox="1"/>
            <p:nvPr/>
          </p:nvSpPr>
          <p:spPr>
            <a:xfrm>
              <a:off x="1211708" y="2637001"/>
              <a:ext cx="1480158" cy="646331"/>
            </a:xfrm>
            <a:prstGeom prst="rect">
              <a:avLst/>
            </a:prstGeom>
            <a:noFill/>
          </p:spPr>
          <p:txBody>
            <a:bodyPr wrap="square" rtlCol="0">
              <a:spAutoFit/>
            </a:bodyPr>
            <a:lstStyle/>
            <a:p>
              <a:pPr algn="ctr"/>
              <a:r>
                <a:rPr lang="en-US" dirty="0"/>
                <a:t>Synchronous Response</a:t>
              </a:r>
            </a:p>
          </p:txBody>
        </p:sp>
        <p:grpSp>
          <p:nvGrpSpPr>
            <p:cNvPr id="7" name="Group 6">
              <a:extLst>
                <a:ext uri="{FF2B5EF4-FFF2-40B4-BE49-F238E27FC236}">
                  <a16:creationId xmlns:a16="http://schemas.microsoft.com/office/drawing/2014/main" id="{647A8F86-D322-435F-BD8D-099055EFBEDD}"/>
                </a:ext>
              </a:extLst>
            </p:cNvPr>
            <p:cNvGrpSpPr/>
            <p:nvPr/>
          </p:nvGrpSpPr>
          <p:grpSpPr>
            <a:xfrm>
              <a:off x="1149551" y="1142371"/>
              <a:ext cx="9771773" cy="4929580"/>
              <a:chOff x="1149551" y="1142371"/>
              <a:chExt cx="9771773" cy="4929580"/>
            </a:xfrm>
          </p:grpSpPr>
          <p:grpSp>
            <p:nvGrpSpPr>
              <p:cNvPr id="8" name="Group 7">
                <a:extLst>
                  <a:ext uri="{FF2B5EF4-FFF2-40B4-BE49-F238E27FC236}">
                    <a16:creationId xmlns:a16="http://schemas.microsoft.com/office/drawing/2014/main" id="{9ED94B1B-C991-4986-8601-73D71BF82D79}"/>
                  </a:ext>
                </a:extLst>
              </p:cNvPr>
              <p:cNvGrpSpPr/>
              <p:nvPr/>
            </p:nvGrpSpPr>
            <p:grpSpPr>
              <a:xfrm>
                <a:off x="2409128" y="1142371"/>
                <a:ext cx="8512196" cy="560696"/>
                <a:chOff x="2409128" y="1037596"/>
                <a:chExt cx="8512196" cy="560696"/>
              </a:xfrm>
            </p:grpSpPr>
            <p:sp>
              <p:nvSpPr>
                <p:cNvPr id="60" name="Rounded Rectangle 15">
                  <a:extLst>
                    <a:ext uri="{FF2B5EF4-FFF2-40B4-BE49-F238E27FC236}">
                      <a16:creationId xmlns:a16="http://schemas.microsoft.com/office/drawing/2014/main" id="{545FFB5B-0325-4883-88C7-F295B29DCDCD}"/>
                    </a:ext>
                  </a:extLst>
                </p:cNvPr>
                <p:cNvSpPr/>
                <p:nvPr/>
              </p:nvSpPr>
              <p:spPr>
                <a:xfrm>
                  <a:off x="2409128"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User </a:t>
                  </a:r>
                </a:p>
              </p:txBody>
            </p:sp>
            <p:sp>
              <p:nvSpPr>
                <p:cNvPr id="61" name="Rounded Rectangle 18">
                  <a:extLst>
                    <a:ext uri="{FF2B5EF4-FFF2-40B4-BE49-F238E27FC236}">
                      <a16:creationId xmlns:a16="http://schemas.microsoft.com/office/drawing/2014/main" id="{725A44E2-565C-4937-9977-9092A1FACE93}"/>
                    </a:ext>
                  </a:extLst>
                </p:cNvPr>
                <p:cNvSpPr/>
                <p:nvPr/>
              </p:nvSpPr>
              <p:spPr>
                <a:xfrm>
                  <a:off x="457495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Screen</a:t>
                  </a:r>
                </a:p>
              </p:txBody>
            </p:sp>
            <p:sp>
              <p:nvSpPr>
                <p:cNvPr id="62" name="Rounded Rectangle 20">
                  <a:extLst>
                    <a:ext uri="{FF2B5EF4-FFF2-40B4-BE49-F238E27FC236}">
                      <a16:creationId xmlns:a16="http://schemas.microsoft.com/office/drawing/2014/main" id="{E267E6F9-1DA8-4D1C-9F24-4C7C8B0C79EE}"/>
                    </a:ext>
                  </a:extLst>
                </p:cNvPr>
                <p:cNvSpPr/>
                <p:nvPr/>
              </p:nvSpPr>
              <p:spPr>
                <a:xfrm>
                  <a:off x="6740779"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Server</a:t>
                  </a:r>
                </a:p>
              </p:txBody>
            </p:sp>
            <p:sp>
              <p:nvSpPr>
                <p:cNvPr id="63" name="Rounded Rectangle 21">
                  <a:extLst>
                    <a:ext uri="{FF2B5EF4-FFF2-40B4-BE49-F238E27FC236}">
                      <a16:creationId xmlns:a16="http://schemas.microsoft.com/office/drawing/2014/main" id="{5B1A188B-E214-43CB-9668-9172B1888D83}"/>
                    </a:ext>
                  </a:extLst>
                </p:cNvPr>
                <p:cNvSpPr/>
                <p:nvPr/>
              </p:nvSpPr>
              <p:spPr>
                <a:xfrm>
                  <a:off x="890660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Database</a:t>
                  </a:r>
                </a:p>
              </p:txBody>
            </p:sp>
          </p:grpSp>
          <p:cxnSp>
            <p:nvCxnSpPr>
              <p:cNvPr id="9" name="Straight Connector 8">
                <a:extLst>
                  <a:ext uri="{FF2B5EF4-FFF2-40B4-BE49-F238E27FC236}">
                    <a16:creationId xmlns:a16="http://schemas.microsoft.com/office/drawing/2014/main" id="{D2E848FF-AC7E-4F9A-950C-3FB92F9118C3}"/>
                  </a:ext>
                </a:extLst>
              </p:cNvPr>
              <p:cNvCxnSpPr/>
              <p:nvPr/>
            </p:nvCxnSpPr>
            <p:spPr>
              <a:xfrm rot="5400000">
                <a:off x="1285842"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9218B21-557C-42D9-8F5F-B91BDBACEC2D}"/>
                  </a:ext>
                </a:extLst>
              </p:cNvPr>
              <p:cNvCxnSpPr/>
              <p:nvPr/>
            </p:nvCxnSpPr>
            <p:spPr>
              <a:xfrm rot="5400000">
                <a:off x="3452739"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9A8DA42-21F3-4A60-B932-518B19C7CA3F}"/>
                  </a:ext>
                </a:extLst>
              </p:cNvPr>
              <p:cNvCxnSpPr/>
              <p:nvPr/>
            </p:nvCxnSpPr>
            <p:spPr>
              <a:xfrm rot="5400000">
                <a:off x="5619637"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4E256FE-38B8-411A-9058-4F65E9E45026}"/>
                  </a:ext>
                </a:extLst>
              </p:cNvPr>
              <p:cNvCxnSpPr/>
              <p:nvPr/>
            </p:nvCxnSpPr>
            <p:spPr>
              <a:xfrm rot="5400000">
                <a:off x="7786534"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BBC38EF-A8B2-4D47-9DFF-B5D4481F5B36}"/>
                  </a:ext>
                </a:extLst>
              </p:cNvPr>
              <p:cNvCxnSpPr/>
              <p:nvPr/>
            </p:nvCxnSpPr>
            <p:spPr>
              <a:xfrm>
                <a:off x="3416488" y="2362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41C1472-5AEC-422D-8821-60B078EAB666}"/>
                  </a:ext>
                </a:extLst>
              </p:cNvPr>
              <p:cNvCxnSpPr>
                <a:cxnSpLocks/>
              </p:cNvCxnSpPr>
              <p:nvPr/>
            </p:nvCxnSpPr>
            <p:spPr>
              <a:xfrm flipH="1" flipV="1">
                <a:off x="3398594" y="3357326"/>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86EC3AF-9CF4-4A06-BA8D-D850972202E7}"/>
                  </a:ext>
                </a:extLst>
              </p:cNvPr>
              <p:cNvCxnSpPr/>
              <p:nvPr/>
            </p:nvCxnSpPr>
            <p:spPr>
              <a:xfrm>
                <a:off x="5568455" y="245849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27AC67-6D1A-42FE-AB4B-758EE7F6095F}"/>
                  </a:ext>
                </a:extLst>
              </p:cNvPr>
              <p:cNvSpPr txBox="1"/>
              <p:nvPr/>
            </p:nvSpPr>
            <p:spPr>
              <a:xfrm>
                <a:off x="3397195" y="1935821"/>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17" name="TextBox 16">
                <a:extLst>
                  <a:ext uri="{FF2B5EF4-FFF2-40B4-BE49-F238E27FC236}">
                    <a16:creationId xmlns:a16="http://schemas.microsoft.com/office/drawing/2014/main" id="{027A4B07-28F6-4C46-B4AE-3B420BC9291C}"/>
                  </a:ext>
                </a:extLst>
              </p:cNvPr>
              <p:cNvSpPr txBox="1"/>
              <p:nvPr/>
            </p:nvSpPr>
            <p:spPr>
              <a:xfrm>
                <a:off x="3453968" y="2574526"/>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18" name="TextBox 17">
                <a:extLst>
                  <a:ext uri="{FF2B5EF4-FFF2-40B4-BE49-F238E27FC236}">
                    <a16:creationId xmlns:a16="http://schemas.microsoft.com/office/drawing/2014/main" id="{80094AC7-E27B-491C-9BAF-88E02C9E869B}"/>
                  </a:ext>
                </a:extLst>
              </p:cNvPr>
              <p:cNvSpPr txBox="1"/>
              <p:nvPr/>
            </p:nvSpPr>
            <p:spPr>
              <a:xfrm>
                <a:off x="8022868" y="315252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sp>
            <p:nvSpPr>
              <p:cNvPr id="19" name="TextBox 18">
                <a:extLst>
                  <a:ext uri="{FF2B5EF4-FFF2-40B4-BE49-F238E27FC236}">
                    <a16:creationId xmlns:a16="http://schemas.microsoft.com/office/drawing/2014/main" id="{90FEB3BA-8FC2-4D24-AA73-9BA1C6BB4287}"/>
                  </a:ext>
                </a:extLst>
              </p:cNvPr>
              <p:cNvSpPr txBox="1"/>
              <p:nvPr/>
            </p:nvSpPr>
            <p:spPr>
              <a:xfrm>
                <a:off x="7739565" y="1800715"/>
                <a:ext cx="1102266" cy="489143"/>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Processing </a:t>
                </a:r>
              </a:p>
              <a:p>
                <a:pPr algn="ctr"/>
                <a:r>
                  <a:rPr lang="en-US" sz="1100" dirty="0">
                    <a:solidFill>
                      <a:schemeClr val="accent5"/>
                    </a:solidFill>
                    <a:latin typeface="Arial" pitchFamily="34" charset="0"/>
                    <a:cs typeface="Arial" pitchFamily="34" charset="0"/>
                  </a:rPr>
                  <a:t>Time</a:t>
                </a:r>
                <a:endParaRPr lang="en-US" sz="1100" dirty="0">
                  <a:solidFill>
                    <a:schemeClr val="accent5"/>
                  </a:solidFill>
                </a:endParaRPr>
              </a:p>
            </p:txBody>
          </p:sp>
          <p:sp>
            <p:nvSpPr>
              <p:cNvPr id="20" name="TextBox 19">
                <a:extLst>
                  <a:ext uri="{FF2B5EF4-FFF2-40B4-BE49-F238E27FC236}">
                    <a16:creationId xmlns:a16="http://schemas.microsoft.com/office/drawing/2014/main" id="{458F5B3C-42FE-4450-8C5A-506B6CCC1BB6}"/>
                  </a:ext>
                </a:extLst>
              </p:cNvPr>
              <p:cNvSpPr txBox="1"/>
              <p:nvPr/>
            </p:nvSpPr>
            <p:spPr>
              <a:xfrm>
                <a:off x="5794685" y="2176225"/>
                <a:ext cx="1678664"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21" name="TextBox 20">
                <a:extLst>
                  <a:ext uri="{FF2B5EF4-FFF2-40B4-BE49-F238E27FC236}">
                    <a16:creationId xmlns:a16="http://schemas.microsoft.com/office/drawing/2014/main" id="{ACF200B9-BBDD-4B81-BDAC-FD5F2C8ABE88}"/>
                  </a:ext>
                </a:extLst>
              </p:cNvPr>
              <p:cNvSpPr txBox="1"/>
              <p:nvPr/>
            </p:nvSpPr>
            <p:spPr>
              <a:xfrm>
                <a:off x="5746718" y="5009358"/>
                <a:ext cx="1803699"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from the server</a:t>
                </a:r>
                <a:endParaRPr lang="en-US" sz="1100" dirty="0">
                  <a:solidFill>
                    <a:schemeClr val="accent5"/>
                  </a:solidFill>
                </a:endParaRPr>
              </a:p>
            </p:txBody>
          </p:sp>
          <p:sp>
            <p:nvSpPr>
              <p:cNvPr id="22" name="Oval 21">
                <a:extLst>
                  <a:ext uri="{FF2B5EF4-FFF2-40B4-BE49-F238E27FC236}">
                    <a16:creationId xmlns:a16="http://schemas.microsoft.com/office/drawing/2014/main" id="{B7B198A4-7E46-46C4-BAF0-782CFFD498F1}"/>
                  </a:ext>
                </a:extLst>
              </p:cNvPr>
              <p:cNvSpPr/>
              <p:nvPr/>
            </p:nvSpPr>
            <p:spPr>
              <a:xfrm>
                <a:off x="3328613"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736AD63-C13A-4034-954A-5E0195577910}"/>
                  </a:ext>
                </a:extLst>
              </p:cNvPr>
              <p:cNvSpPr/>
              <p:nvPr/>
            </p:nvSpPr>
            <p:spPr>
              <a:xfrm>
                <a:off x="5501939" y="5857191"/>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96354A4-1DC0-4C72-8428-FEEABE055D33}"/>
                  </a:ext>
                </a:extLst>
              </p:cNvPr>
              <p:cNvSpPr/>
              <p:nvPr/>
            </p:nvSpPr>
            <p:spPr>
              <a:xfrm>
                <a:off x="7662406"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9C20B30C-4C30-4466-8550-CE101EB6CF19}"/>
                  </a:ext>
                </a:extLst>
              </p:cNvPr>
              <p:cNvSpPr/>
              <p:nvPr/>
            </p:nvSpPr>
            <p:spPr>
              <a:xfrm>
                <a:off x="9835719" y="5857216"/>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5E9000AF-AA00-41EA-A67B-99EF88916DD4}"/>
                  </a:ext>
                </a:extLst>
              </p:cNvPr>
              <p:cNvCxnSpPr>
                <a:cxnSpLocks/>
              </p:cNvCxnSpPr>
              <p:nvPr/>
            </p:nvCxnSpPr>
            <p:spPr>
              <a:xfrm>
                <a:off x="7748139" y="2743110"/>
                <a:ext cx="2199093" cy="8869"/>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7" name="Connector: Curved 26">
                <a:extLst>
                  <a:ext uri="{FF2B5EF4-FFF2-40B4-BE49-F238E27FC236}">
                    <a16:creationId xmlns:a16="http://schemas.microsoft.com/office/drawing/2014/main" id="{5C797F2D-02DC-4AA5-8893-7D4DAA1BD08E}"/>
                  </a:ext>
                </a:extLst>
              </p:cNvPr>
              <p:cNvCxnSpPr>
                <a:cxnSpLocks/>
              </p:cNvCxnSpPr>
              <p:nvPr/>
            </p:nvCxnSpPr>
            <p:spPr>
              <a:xfrm rot="16200000" flipH="1">
                <a:off x="7655442" y="2561911"/>
                <a:ext cx="289368" cy="82541"/>
              </a:xfrm>
              <a:prstGeom prst="curvedConnector4">
                <a:avLst>
                  <a:gd name="adj1" fmla="val -4684"/>
                  <a:gd name="adj2" fmla="val 21036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9684DF3-32D9-49D5-B3A5-6A3F183E8F4F}"/>
                  </a:ext>
                </a:extLst>
              </p:cNvPr>
              <p:cNvCxnSpPr>
                <a:cxnSpLocks/>
              </p:cNvCxnSpPr>
              <p:nvPr/>
            </p:nvCxnSpPr>
            <p:spPr>
              <a:xfrm flipH="1">
                <a:off x="7855304" y="2185922"/>
                <a:ext cx="236194" cy="272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AAC53C7-97B0-49BE-87D7-0945D7DD7BDD}"/>
                  </a:ext>
                </a:extLst>
              </p:cNvPr>
              <p:cNvSpPr txBox="1"/>
              <p:nvPr/>
            </p:nvSpPr>
            <p:spPr>
              <a:xfrm>
                <a:off x="8149403" y="2410565"/>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30" name="Rectangle: Rounded Corners 29">
                <a:extLst>
                  <a:ext uri="{FF2B5EF4-FFF2-40B4-BE49-F238E27FC236}">
                    <a16:creationId xmlns:a16="http://schemas.microsoft.com/office/drawing/2014/main" id="{63E29F02-446E-4F2B-88B1-DC0EB1341205}"/>
                  </a:ext>
                </a:extLst>
              </p:cNvPr>
              <p:cNvSpPr/>
              <p:nvPr/>
            </p:nvSpPr>
            <p:spPr>
              <a:xfrm>
                <a:off x="9917180" y="276971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Arrow Connector 30">
                <a:extLst>
                  <a:ext uri="{FF2B5EF4-FFF2-40B4-BE49-F238E27FC236}">
                    <a16:creationId xmlns:a16="http://schemas.microsoft.com/office/drawing/2014/main" id="{FD9B170A-F981-45ED-B526-02A76A3CE580}"/>
                  </a:ext>
                </a:extLst>
              </p:cNvPr>
              <p:cNvCxnSpPr/>
              <p:nvPr/>
            </p:nvCxnSpPr>
            <p:spPr>
              <a:xfrm flipH="1">
                <a:off x="7748139" y="3044269"/>
                <a:ext cx="2216194" cy="233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D1168438-F0F2-4A41-9A44-DE093A56261F}"/>
                  </a:ext>
                </a:extLst>
              </p:cNvPr>
              <p:cNvSpPr/>
              <p:nvPr/>
            </p:nvSpPr>
            <p:spPr>
              <a:xfrm>
                <a:off x="5474010" y="2447362"/>
                <a:ext cx="112765" cy="89101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8C1BA721-7325-4282-9119-475A448CDEC3}"/>
                  </a:ext>
                </a:extLst>
              </p:cNvPr>
              <p:cNvSpPr/>
              <p:nvPr/>
            </p:nvSpPr>
            <p:spPr>
              <a:xfrm>
                <a:off x="7645258" y="2473390"/>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7A3F36A4-F176-424F-AC16-A1BCA9EA9D4D}"/>
                  </a:ext>
                </a:extLst>
              </p:cNvPr>
              <p:cNvSpPr/>
              <p:nvPr/>
            </p:nvSpPr>
            <p:spPr>
              <a:xfrm>
                <a:off x="7641166" y="301662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87E35A24-58E7-4E5C-AC26-557E1E4CE9D8}"/>
                  </a:ext>
                </a:extLst>
              </p:cNvPr>
              <p:cNvCxnSpPr>
                <a:cxnSpLocks/>
                <a:stCxn id="34" idx="2"/>
              </p:cNvCxnSpPr>
              <p:nvPr/>
            </p:nvCxnSpPr>
            <p:spPr>
              <a:xfrm flipH="1" flipV="1">
                <a:off x="5577982" y="3283332"/>
                <a:ext cx="2126654" cy="17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6C11023-35A3-4D79-BC2E-F34D4473B829}"/>
                  </a:ext>
                </a:extLst>
              </p:cNvPr>
              <p:cNvCxnSpPr/>
              <p:nvPr/>
            </p:nvCxnSpPr>
            <p:spPr>
              <a:xfrm>
                <a:off x="3415438" y="406768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B04FEAE-36CB-484A-B733-693169B15919}"/>
                  </a:ext>
                </a:extLst>
              </p:cNvPr>
              <p:cNvCxnSpPr/>
              <p:nvPr/>
            </p:nvCxnSpPr>
            <p:spPr>
              <a:xfrm>
                <a:off x="5578663" y="4267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D23A0F5-C2BB-4D27-9EE0-BCA31F44E882}"/>
                  </a:ext>
                </a:extLst>
              </p:cNvPr>
              <p:cNvCxnSpPr/>
              <p:nvPr/>
            </p:nvCxnSpPr>
            <p:spPr>
              <a:xfrm>
                <a:off x="7725499" y="4581443"/>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8EE5198-277D-4CB1-874D-18434912286A}"/>
                  </a:ext>
                </a:extLst>
              </p:cNvPr>
              <p:cNvCxnSpPr>
                <a:cxnSpLocks/>
              </p:cNvCxnSpPr>
              <p:nvPr/>
            </p:nvCxnSpPr>
            <p:spPr>
              <a:xfrm flipH="1" flipV="1">
                <a:off x="3388906" y="471966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65404116-38FC-4B85-903E-D7C9A1DBA0AE}"/>
                  </a:ext>
                </a:extLst>
              </p:cNvPr>
              <p:cNvSpPr/>
              <p:nvPr/>
            </p:nvSpPr>
            <p:spPr>
              <a:xfrm>
                <a:off x="5485485" y="4105998"/>
                <a:ext cx="160153" cy="5929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Rounded Corners 40">
                <a:extLst>
                  <a:ext uri="{FF2B5EF4-FFF2-40B4-BE49-F238E27FC236}">
                    <a16:creationId xmlns:a16="http://schemas.microsoft.com/office/drawing/2014/main" id="{91BC59BD-2F4F-4A34-9FEA-2308DFC0E5A9}"/>
                  </a:ext>
                </a:extLst>
              </p:cNvPr>
              <p:cNvSpPr/>
              <p:nvPr/>
            </p:nvSpPr>
            <p:spPr>
              <a:xfrm>
                <a:off x="7683601" y="4300898"/>
                <a:ext cx="126834" cy="9480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2" name="Straight Arrow Connector 41">
                <a:extLst>
                  <a:ext uri="{FF2B5EF4-FFF2-40B4-BE49-F238E27FC236}">
                    <a16:creationId xmlns:a16="http://schemas.microsoft.com/office/drawing/2014/main" id="{19FA7619-077F-4D37-A589-E6B4911207D8}"/>
                  </a:ext>
                </a:extLst>
              </p:cNvPr>
              <p:cNvCxnSpPr>
                <a:cxnSpLocks/>
              </p:cNvCxnSpPr>
              <p:nvPr/>
            </p:nvCxnSpPr>
            <p:spPr>
              <a:xfrm flipH="1">
                <a:off x="7774799" y="4915184"/>
                <a:ext cx="2157369" cy="1"/>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F3676B63-02EC-456C-8007-95D79676EB6F}"/>
                  </a:ext>
                </a:extLst>
              </p:cNvPr>
              <p:cNvSpPr/>
              <p:nvPr/>
            </p:nvSpPr>
            <p:spPr>
              <a:xfrm>
                <a:off x="9899961" y="4581443"/>
                <a:ext cx="126834" cy="33374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4" name="Connector: Curved 43">
                <a:extLst>
                  <a:ext uri="{FF2B5EF4-FFF2-40B4-BE49-F238E27FC236}">
                    <a16:creationId xmlns:a16="http://schemas.microsoft.com/office/drawing/2014/main" id="{3299D5EF-AC76-4106-B3B1-712BBC5883A3}"/>
                  </a:ext>
                </a:extLst>
              </p:cNvPr>
              <p:cNvCxnSpPr>
                <a:cxnSpLocks/>
                <a:stCxn id="40" idx="3"/>
                <a:endCxn id="40" idx="2"/>
              </p:cNvCxnSpPr>
              <p:nvPr/>
            </p:nvCxnSpPr>
            <p:spPr>
              <a:xfrm flipH="1">
                <a:off x="5565562" y="4402497"/>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Curved 44">
                <a:extLst>
                  <a:ext uri="{FF2B5EF4-FFF2-40B4-BE49-F238E27FC236}">
                    <a16:creationId xmlns:a16="http://schemas.microsoft.com/office/drawing/2014/main" id="{BB4DBA36-3FBC-4427-9713-94BCCB50BFB6}"/>
                  </a:ext>
                </a:extLst>
              </p:cNvPr>
              <p:cNvCxnSpPr>
                <a:cxnSpLocks/>
              </p:cNvCxnSpPr>
              <p:nvPr/>
            </p:nvCxnSpPr>
            <p:spPr>
              <a:xfrm flipH="1">
                <a:off x="7785553" y="4915271"/>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149F169-4206-4764-A4F4-E54A8861773C}"/>
                  </a:ext>
                </a:extLst>
              </p:cNvPr>
              <p:cNvCxnSpPr>
                <a:cxnSpLocks/>
              </p:cNvCxnSpPr>
              <p:nvPr/>
            </p:nvCxnSpPr>
            <p:spPr>
              <a:xfrm flipH="1" flipV="1">
                <a:off x="5569742" y="526250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42CB6982-C164-4372-9651-79831E90B01A}"/>
                  </a:ext>
                </a:extLst>
              </p:cNvPr>
              <p:cNvSpPr/>
              <p:nvPr/>
            </p:nvSpPr>
            <p:spPr>
              <a:xfrm>
                <a:off x="5509005" y="5222826"/>
                <a:ext cx="122627" cy="35201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8" name="Straight Arrow Connector 47">
                <a:extLst>
                  <a:ext uri="{FF2B5EF4-FFF2-40B4-BE49-F238E27FC236}">
                    <a16:creationId xmlns:a16="http://schemas.microsoft.com/office/drawing/2014/main" id="{13C4828F-BEF2-4659-87E0-6A56614A7C5F}"/>
                  </a:ext>
                </a:extLst>
              </p:cNvPr>
              <p:cNvCxnSpPr>
                <a:cxnSpLocks/>
              </p:cNvCxnSpPr>
              <p:nvPr/>
            </p:nvCxnSpPr>
            <p:spPr>
              <a:xfrm flipH="1" flipV="1">
                <a:off x="3398594" y="5582204"/>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1783A86-4F78-4B6B-875F-7071E4B38108}"/>
                  </a:ext>
                </a:extLst>
              </p:cNvPr>
              <p:cNvSpPr txBox="1"/>
              <p:nvPr/>
            </p:nvSpPr>
            <p:spPr>
              <a:xfrm>
                <a:off x="3444489" y="4142420"/>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50" name="TextBox 49">
                <a:extLst>
                  <a:ext uri="{FF2B5EF4-FFF2-40B4-BE49-F238E27FC236}">
                    <a16:creationId xmlns:a16="http://schemas.microsoft.com/office/drawing/2014/main" id="{0A80C079-DE2F-4878-8AFF-65DB5DAF831B}"/>
                  </a:ext>
                </a:extLst>
              </p:cNvPr>
              <p:cNvSpPr txBox="1"/>
              <p:nvPr/>
            </p:nvSpPr>
            <p:spPr>
              <a:xfrm>
                <a:off x="3504149" y="4878552"/>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Is Not Blocked</a:t>
                </a:r>
                <a:endParaRPr lang="en-US" sz="1400" dirty="0">
                  <a:solidFill>
                    <a:schemeClr val="accent5"/>
                  </a:solidFill>
                </a:endParaRPr>
              </a:p>
            </p:txBody>
          </p:sp>
          <p:cxnSp>
            <p:nvCxnSpPr>
              <p:cNvPr id="51" name="Connector: Curved 50">
                <a:extLst>
                  <a:ext uri="{FF2B5EF4-FFF2-40B4-BE49-F238E27FC236}">
                    <a16:creationId xmlns:a16="http://schemas.microsoft.com/office/drawing/2014/main" id="{48F82139-3BDA-4FAE-A7DC-9A7F3A768521}"/>
                  </a:ext>
                </a:extLst>
              </p:cNvPr>
              <p:cNvCxnSpPr>
                <a:cxnSpLocks/>
              </p:cNvCxnSpPr>
              <p:nvPr/>
            </p:nvCxnSpPr>
            <p:spPr>
              <a:xfrm flipH="1">
                <a:off x="5576186" y="5258349"/>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nector: Curved 51">
                <a:extLst>
                  <a:ext uri="{FF2B5EF4-FFF2-40B4-BE49-F238E27FC236}">
                    <a16:creationId xmlns:a16="http://schemas.microsoft.com/office/drawing/2014/main" id="{F62E330F-D78B-4EB6-A765-1C1F73CC3D32}"/>
                  </a:ext>
                </a:extLst>
              </p:cNvPr>
              <p:cNvCxnSpPr>
                <a:cxnSpLocks/>
              </p:cNvCxnSpPr>
              <p:nvPr/>
            </p:nvCxnSpPr>
            <p:spPr>
              <a:xfrm flipH="1">
                <a:off x="7670718" y="4267416"/>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4489474B-09A2-4EF4-88C9-A04F4657AAC9}"/>
                  </a:ext>
                </a:extLst>
              </p:cNvPr>
              <p:cNvSpPr txBox="1"/>
              <p:nvPr/>
            </p:nvSpPr>
            <p:spPr>
              <a:xfrm>
                <a:off x="1149551" y="4624637"/>
                <a:ext cx="1604894" cy="646331"/>
              </a:xfrm>
              <a:prstGeom prst="rect">
                <a:avLst/>
              </a:prstGeom>
              <a:noFill/>
            </p:spPr>
            <p:txBody>
              <a:bodyPr wrap="square" rtlCol="0">
                <a:spAutoFit/>
              </a:bodyPr>
              <a:lstStyle/>
              <a:p>
                <a:pPr algn="ctr"/>
                <a:r>
                  <a:rPr lang="en-US" dirty="0"/>
                  <a:t>Asynchronous Response</a:t>
                </a:r>
              </a:p>
            </p:txBody>
          </p:sp>
          <p:sp>
            <p:nvSpPr>
              <p:cNvPr id="54" name="Left Brace 53">
                <a:extLst>
                  <a:ext uri="{FF2B5EF4-FFF2-40B4-BE49-F238E27FC236}">
                    <a16:creationId xmlns:a16="http://schemas.microsoft.com/office/drawing/2014/main" id="{9E82F904-3D0C-4773-9A8E-C91DED01B964}"/>
                  </a:ext>
                </a:extLst>
              </p:cNvPr>
              <p:cNvSpPr/>
              <p:nvPr/>
            </p:nvSpPr>
            <p:spPr>
              <a:xfrm>
                <a:off x="2761385" y="2095500"/>
                <a:ext cx="521395" cy="1469189"/>
              </a:xfrm>
              <a:prstGeom prst="leftBrace">
                <a:avLst>
                  <a:gd name="adj1" fmla="val 8333"/>
                  <a:gd name="adj2" fmla="val 5077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Left Brace 54">
                <a:extLst>
                  <a:ext uri="{FF2B5EF4-FFF2-40B4-BE49-F238E27FC236}">
                    <a16:creationId xmlns:a16="http://schemas.microsoft.com/office/drawing/2014/main" id="{7DCB107B-80C2-48A9-8074-1B41F4DAB4F0}"/>
                  </a:ext>
                </a:extLst>
              </p:cNvPr>
              <p:cNvSpPr/>
              <p:nvPr/>
            </p:nvSpPr>
            <p:spPr>
              <a:xfrm>
                <a:off x="2761385" y="3990974"/>
                <a:ext cx="567228" cy="167406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TextBox 55">
                <a:extLst>
                  <a:ext uri="{FF2B5EF4-FFF2-40B4-BE49-F238E27FC236}">
                    <a16:creationId xmlns:a16="http://schemas.microsoft.com/office/drawing/2014/main" id="{1FFD76CD-7FED-4BC3-A3C5-01C2921A89DB}"/>
                  </a:ext>
                </a:extLst>
              </p:cNvPr>
              <p:cNvSpPr txBox="1"/>
              <p:nvPr/>
            </p:nvSpPr>
            <p:spPr>
              <a:xfrm>
                <a:off x="3425770" y="3755096"/>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57" name="TextBox 56">
                <a:extLst>
                  <a:ext uri="{FF2B5EF4-FFF2-40B4-BE49-F238E27FC236}">
                    <a16:creationId xmlns:a16="http://schemas.microsoft.com/office/drawing/2014/main" id="{F79AE8D5-D3BD-4701-A4D3-501CD8B56266}"/>
                  </a:ext>
                </a:extLst>
              </p:cNvPr>
              <p:cNvSpPr txBox="1"/>
              <p:nvPr/>
            </p:nvSpPr>
            <p:spPr>
              <a:xfrm>
                <a:off x="5774496" y="3974661"/>
                <a:ext cx="1695774" cy="261610"/>
              </a:xfrm>
              <a:prstGeom prst="rect">
                <a:avLst/>
              </a:prstGeom>
              <a:noFill/>
            </p:spPr>
            <p:txBody>
              <a:bodyPr wrap="squar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58" name="TextBox 57">
                <a:extLst>
                  <a:ext uri="{FF2B5EF4-FFF2-40B4-BE49-F238E27FC236}">
                    <a16:creationId xmlns:a16="http://schemas.microsoft.com/office/drawing/2014/main" id="{3AD72163-A265-4B2E-A211-DA93A8A425AD}"/>
                  </a:ext>
                </a:extLst>
              </p:cNvPr>
              <p:cNvSpPr txBox="1"/>
              <p:nvPr/>
            </p:nvSpPr>
            <p:spPr>
              <a:xfrm>
                <a:off x="8158928" y="4325090"/>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59" name="TextBox 58">
                <a:extLst>
                  <a:ext uri="{FF2B5EF4-FFF2-40B4-BE49-F238E27FC236}">
                    <a16:creationId xmlns:a16="http://schemas.microsoft.com/office/drawing/2014/main" id="{8B15D86A-0948-4987-8F33-C1ECE1F46F4D}"/>
                  </a:ext>
                </a:extLst>
              </p:cNvPr>
              <p:cNvSpPr txBox="1"/>
              <p:nvPr/>
            </p:nvSpPr>
            <p:spPr>
              <a:xfrm>
                <a:off x="8165743" y="492417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grpSp>
      </p:grpSp>
    </p:spTree>
    <p:extLst>
      <p:ext uri="{BB962C8B-B14F-4D97-AF65-F5344CB8AC3E}">
        <p14:creationId xmlns:p14="http://schemas.microsoft.com/office/powerpoint/2010/main" val="3579690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5">
            <a:extLst>
              <a:ext uri="{FF2B5EF4-FFF2-40B4-BE49-F238E27FC236}">
                <a16:creationId xmlns:a16="http://schemas.microsoft.com/office/drawing/2014/main" id="{7F4F4528-1232-45FD-9FD8-AEAA73AF8252}"/>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8" name="Picture 7">
            <a:extLst>
              <a:ext uri="{FF2B5EF4-FFF2-40B4-BE49-F238E27FC236}">
                <a16:creationId xmlns:a16="http://schemas.microsoft.com/office/drawing/2014/main" id="{2488264E-251D-4D8A-8B4D-39B92484F3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9" name="Title 3">
            <a:extLst>
              <a:ext uri="{FF2B5EF4-FFF2-40B4-BE49-F238E27FC236}">
                <a16:creationId xmlns:a16="http://schemas.microsoft.com/office/drawing/2014/main" id="{D11365D4-12FE-4DB0-B8DA-C1F8EDEA992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Array and Object in JS</a:t>
            </a:r>
          </a:p>
        </p:txBody>
      </p:sp>
      <p:sp>
        <p:nvSpPr>
          <p:cNvPr id="10" name="TextBox 9">
            <a:extLst>
              <a:ext uri="{FF2B5EF4-FFF2-40B4-BE49-F238E27FC236}">
                <a16:creationId xmlns:a16="http://schemas.microsoft.com/office/drawing/2014/main" id="{42FB434D-2B98-4B68-BA95-8D3AE5A6CCC2}"/>
              </a:ext>
            </a:extLst>
          </p:cNvPr>
          <p:cNvSpPr txBox="1"/>
          <p:nvPr/>
        </p:nvSpPr>
        <p:spPr>
          <a:xfrm>
            <a:off x="361950" y="1241762"/>
            <a:ext cx="4457700" cy="2031325"/>
          </a:xfrm>
          <a:prstGeom prst="rect">
            <a:avLst/>
          </a:prstGeom>
          <a:noFill/>
        </p:spPr>
        <p:txBody>
          <a:bodyPr wrap="square">
            <a:spAutoFit/>
          </a:bodyPr>
          <a:lstStyle/>
          <a:p>
            <a:pPr marL="285750" indent="-285750">
              <a:buFont typeface="Arial" panose="020B0604020202020204" pitchFamily="34" charset="0"/>
              <a:buChar char="•"/>
            </a:pPr>
            <a:r>
              <a:rPr lang="en-US" dirty="0"/>
              <a:t>Syntax for Array</a:t>
            </a:r>
          </a:p>
          <a:p>
            <a:r>
              <a:rPr lang="en-US" dirty="0"/>
              <a:t>	var aItems = [item0, item1,….]</a:t>
            </a:r>
          </a:p>
          <a:p>
            <a:endParaRPr lang="en-US" dirty="0"/>
          </a:p>
          <a:p>
            <a:pPr marL="285750" indent="-285750">
              <a:buFont typeface="Arial" panose="020B0604020202020204" pitchFamily="34" charset="0"/>
              <a:buChar char="•"/>
            </a:pPr>
            <a:r>
              <a:rPr lang="en-US" dirty="0"/>
              <a:t>Syntax for object</a:t>
            </a:r>
          </a:p>
          <a:p>
            <a:r>
              <a:rPr lang="en-US" dirty="0"/>
              <a:t>	var oObjName = { “prop”: value, </a:t>
            </a:r>
          </a:p>
          <a:p>
            <a:pPr lvl="2"/>
            <a:r>
              <a:rPr lang="en-US" dirty="0"/>
              <a:t>	               “prop”: value,</a:t>
            </a:r>
          </a:p>
          <a:p>
            <a:pPr lvl="2"/>
            <a:r>
              <a:rPr lang="en-US" dirty="0"/>
              <a:t>	               “prop”: value }</a:t>
            </a:r>
          </a:p>
        </p:txBody>
      </p:sp>
      <p:sp>
        <p:nvSpPr>
          <p:cNvPr id="11" name="TextBox 10">
            <a:extLst>
              <a:ext uri="{FF2B5EF4-FFF2-40B4-BE49-F238E27FC236}">
                <a16:creationId xmlns:a16="http://schemas.microsoft.com/office/drawing/2014/main" id="{B317FAE7-9A8F-420F-B5A4-FD0F21040577}"/>
              </a:ext>
            </a:extLst>
          </p:cNvPr>
          <p:cNvSpPr txBox="1"/>
          <p:nvPr/>
        </p:nvSpPr>
        <p:spPr>
          <a:xfrm>
            <a:off x="285359" y="3553376"/>
            <a:ext cx="5311047" cy="923330"/>
          </a:xfrm>
          <a:prstGeom prst="rect">
            <a:avLst/>
          </a:prstGeom>
          <a:noFill/>
        </p:spPr>
        <p:txBody>
          <a:bodyPr wrap="square" rtlCol="0">
            <a:spAutoFit/>
          </a:bodyPr>
          <a:lstStyle/>
          <a:p>
            <a:pPr marL="285750" indent="-285750">
              <a:buFontTx/>
              <a:buChar char="-"/>
            </a:pPr>
            <a:r>
              <a:rPr lang="en-US" dirty="0"/>
              <a:t>Java Script Object Notation – JSON</a:t>
            </a:r>
          </a:p>
          <a:p>
            <a:pPr marL="285750" indent="-285750">
              <a:buFontTx/>
              <a:buChar char="-"/>
            </a:pPr>
            <a:r>
              <a:rPr lang="en-US" dirty="0"/>
              <a:t>You can validate json using </a:t>
            </a:r>
            <a:r>
              <a:rPr lang="en-US" dirty="0">
                <a:hlinkClick r:id="rId3"/>
              </a:rPr>
              <a:t>https://jsonlint.com</a:t>
            </a:r>
            <a:endParaRPr lang="en-US" dirty="0"/>
          </a:p>
          <a:p>
            <a:endParaRPr lang="en-US" dirty="0"/>
          </a:p>
        </p:txBody>
      </p:sp>
      <p:sp>
        <p:nvSpPr>
          <p:cNvPr id="12" name="TextBox 11">
            <a:extLst>
              <a:ext uri="{FF2B5EF4-FFF2-40B4-BE49-F238E27FC236}">
                <a16:creationId xmlns:a16="http://schemas.microsoft.com/office/drawing/2014/main" id="{952A5E63-43BA-45AC-B14A-1622D9079020}"/>
              </a:ext>
            </a:extLst>
          </p:cNvPr>
          <p:cNvSpPr txBox="1"/>
          <p:nvPr/>
        </p:nvSpPr>
        <p:spPr>
          <a:xfrm>
            <a:off x="5907768" y="1213604"/>
            <a:ext cx="5904023" cy="3139321"/>
          </a:xfrm>
          <a:prstGeom prst="rect">
            <a:avLst/>
          </a:prstGeom>
          <a:noFill/>
        </p:spPr>
        <p:txBody>
          <a:bodyPr wrap="square" rtlCol="0">
            <a:spAutoFit/>
          </a:bodyPr>
          <a:lstStyle/>
          <a:p>
            <a:r>
              <a:rPr lang="en-US" b="1" dirty="0"/>
              <a:t>Example of an Object</a:t>
            </a:r>
          </a:p>
          <a:p>
            <a:r>
              <a:rPr lang="en-US" dirty="0"/>
              <a:t>{</a:t>
            </a:r>
          </a:p>
          <a:p>
            <a:r>
              <a:rPr lang="en-US" dirty="0"/>
              <a:t>	//this is an EntitySet of type object (single)</a:t>
            </a:r>
          </a:p>
          <a:p>
            <a:r>
              <a:rPr lang="en-US" dirty="0"/>
              <a:t>	"empStructure": {</a:t>
            </a:r>
          </a:p>
          <a:p>
            <a:r>
              <a:rPr lang="en-US" dirty="0"/>
              <a:t>		"empNo": 100,</a:t>
            </a:r>
          </a:p>
          <a:p>
            <a:r>
              <a:rPr lang="en-US" dirty="0"/>
              <a:t>		"empName": "Latika Roongta",</a:t>
            </a:r>
          </a:p>
          <a:p>
            <a:r>
              <a:rPr lang="en-US" dirty="0"/>
              <a:t>		"salary": 9000,</a:t>
            </a:r>
          </a:p>
          <a:p>
            <a:r>
              <a:rPr lang="en-US" dirty="0"/>
              <a:t>		"currency": "EUR"</a:t>
            </a:r>
          </a:p>
          <a:p>
            <a:r>
              <a:rPr lang="en-US" dirty="0"/>
              <a:t>	}</a:t>
            </a:r>
          </a:p>
          <a:p>
            <a:endParaRPr lang="en-US" dirty="0"/>
          </a:p>
          <a:p>
            <a:r>
              <a:rPr lang="en-US" dirty="0"/>
              <a:t>}</a:t>
            </a:r>
          </a:p>
        </p:txBody>
      </p:sp>
      <p:sp>
        <p:nvSpPr>
          <p:cNvPr id="13" name="TextBox 12">
            <a:extLst>
              <a:ext uri="{FF2B5EF4-FFF2-40B4-BE49-F238E27FC236}">
                <a16:creationId xmlns:a16="http://schemas.microsoft.com/office/drawing/2014/main" id="{BE781FB3-7503-4B6A-BDD0-3B34647CB83F}"/>
              </a:ext>
            </a:extLst>
          </p:cNvPr>
          <p:cNvSpPr txBox="1"/>
          <p:nvPr/>
        </p:nvSpPr>
        <p:spPr>
          <a:xfrm>
            <a:off x="7158980" y="4465297"/>
            <a:ext cx="1127770" cy="369332"/>
          </a:xfrm>
          <a:prstGeom prst="rect">
            <a:avLst/>
          </a:prstGeom>
          <a:noFill/>
        </p:spPr>
        <p:txBody>
          <a:bodyPr wrap="square" rtlCol="0">
            <a:spAutoFit/>
          </a:bodyPr>
          <a:lstStyle/>
          <a:p>
            <a:r>
              <a:rPr lang="en-US" dirty="0"/>
              <a:t>Entity set</a:t>
            </a:r>
          </a:p>
        </p:txBody>
      </p:sp>
      <p:sp>
        <p:nvSpPr>
          <p:cNvPr id="14" name="TextBox 13">
            <a:extLst>
              <a:ext uri="{FF2B5EF4-FFF2-40B4-BE49-F238E27FC236}">
                <a16:creationId xmlns:a16="http://schemas.microsoft.com/office/drawing/2014/main" id="{484CE837-E519-48C7-90CB-1B1BB6CDAB49}"/>
              </a:ext>
            </a:extLst>
          </p:cNvPr>
          <p:cNvSpPr txBox="1"/>
          <p:nvPr/>
        </p:nvSpPr>
        <p:spPr>
          <a:xfrm>
            <a:off x="9098157" y="3789143"/>
            <a:ext cx="2455615" cy="369332"/>
          </a:xfrm>
          <a:prstGeom prst="rect">
            <a:avLst/>
          </a:prstGeom>
          <a:noFill/>
        </p:spPr>
        <p:txBody>
          <a:bodyPr wrap="square" rtlCol="0">
            <a:spAutoFit/>
          </a:bodyPr>
          <a:lstStyle/>
          <a:p>
            <a:r>
              <a:rPr lang="en-US" dirty="0"/>
              <a:t>Elements or properties</a:t>
            </a:r>
          </a:p>
        </p:txBody>
      </p:sp>
      <p:cxnSp>
        <p:nvCxnSpPr>
          <p:cNvPr id="15" name="Straight Arrow Connector 14">
            <a:extLst>
              <a:ext uri="{FF2B5EF4-FFF2-40B4-BE49-F238E27FC236}">
                <a16:creationId xmlns:a16="http://schemas.microsoft.com/office/drawing/2014/main" id="{82A67BDE-8FA2-4368-B5CE-F11D5037F27B}"/>
              </a:ext>
            </a:extLst>
          </p:cNvPr>
          <p:cNvCxnSpPr/>
          <p:nvPr/>
        </p:nvCxnSpPr>
        <p:spPr>
          <a:xfrm>
            <a:off x="7391400" y="2066925"/>
            <a:ext cx="209550" cy="228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BB5BCB3-EA6B-43F1-BBB4-ABD8967A49FF}"/>
              </a:ext>
            </a:extLst>
          </p:cNvPr>
          <p:cNvCxnSpPr/>
          <p:nvPr/>
        </p:nvCxnSpPr>
        <p:spPr>
          <a:xfrm flipH="1" flipV="1">
            <a:off x="8467725" y="2257425"/>
            <a:ext cx="1000125" cy="1501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49F40BB-9F91-4DDD-90E5-98645DE8E14A}"/>
              </a:ext>
            </a:extLst>
          </p:cNvPr>
          <p:cNvCxnSpPr/>
          <p:nvPr/>
        </p:nvCxnSpPr>
        <p:spPr>
          <a:xfrm flipH="1" flipV="1">
            <a:off x="8391525" y="2505075"/>
            <a:ext cx="1076325" cy="1253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A30BAEA-06BA-4E4E-9631-BBF145AA2B3C}"/>
              </a:ext>
            </a:extLst>
          </p:cNvPr>
          <p:cNvCxnSpPr/>
          <p:nvPr/>
        </p:nvCxnSpPr>
        <p:spPr>
          <a:xfrm flipH="1" flipV="1">
            <a:off x="8286750" y="2886075"/>
            <a:ext cx="1181100" cy="872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F0F4248-D3E3-4856-8395-B116A791BDD5}"/>
              </a:ext>
            </a:extLst>
          </p:cNvPr>
          <p:cNvCxnSpPr/>
          <p:nvPr/>
        </p:nvCxnSpPr>
        <p:spPr>
          <a:xfrm>
            <a:off x="5423188" y="1243020"/>
            <a:ext cx="0" cy="378338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0357054"/>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8389</TotalTime>
  <Words>1497</Words>
  <Application>Microsoft Office PowerPoint</Application>
  <PresentationFormat>Widescreen</PresentationFormat>
  <Paragraphs>250</Paragraphs>
  <Slides>18</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Calibri (Body)</vt:lpstr>
      <vt:lpstr>Calibri Light</vt:lpstr>
      <vt:lpstr>Cooper Black</vt:lpstr>
      <vt:lpstr>Segoe UI</vt:lpstr>
      <vt:lpstr>Verdana</vt:lpstr>
      <vt:lpstr>Office Theme</vt:lpstr>
      <vt:lpstr>PowerPoint Presentation</vt:lpstr>
      <vt:lpstr>PowerPoint Presentation</vt:lpstr>
      <vt:lpstr>PowerPoint Presentation</vt:lpstr>
      <vt:lpstr>PowerPoint Presentation</vt:lpstr>
      <vt:lpstr>Concept of functions in JS</vt:lpstr>
      <vt:lpstr>Functions with parameters</vt:lpstr>
      <vt:lpstr>PowerPoint Presentation</vt:lpstr>
      <vt:lpstr>PowerPoint Presentation</vt:lpstr>
      <vt:lpstr>PowerPoint Presentation</vt:lpstr>
      <vt:lpstr>JavaScript Object Notation (JSON) </vt:lpstr>
      <vt:lpstr>PowerPoint Presentation</vt:lpstr>
      <vt:lpstr>Why jQuery</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kuldeep singh shekhawat</cp:lastModifiedBy>
  <cp:revision>947</cp:revision>
  <dcterms:created xsi:type="dcterms:W3CDTF">2016-07-10T03:33:26Z</dcterms:created>
  <dcterms:modified xsi:type="dcterms:W3CDTF">2021-09-04T09:49:44Z</dcterms:modified>
</cp:coreProperties>
</file>